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7" r:id="rId2"/>
    <p:sldId id="258" r:id="rId3"/>
    <p:sldId id="259" r:id="rId4"/>
    <p:sldId id="256" r:id="rId5"/>
    <p:sldId id="267" r:id="rId6"/>
    <p:sldId id="268" r:id="rId7"/>
    <p:sldId id="281" r:id="rId8"/>
    <p:sldId id="282" r:id="rId9"/>
    <p:sldId id="278" r:id="rId10"/>
    <p:sldId id="269" r:id="rId11"/>
    <p:sldId id="273" r:id="rId12"/>
    <p:sldId id="279" r:id="rId13"/>
    <p:sldId id="270" r:id="rId14"/>
    <p:sldId id="280" r:id="rId15"/>
    <p:sldId id="261" r:id="rId16"/>
    <p:sldId id="271" r:id="rId17"/>
    <p:sldId id="317" r:id="rId18"/>
    <p:sldId id="318" r:id="rId19"/>
    <p:sldId id="283" r:id="rId20"/>
    <p:sldId id="274" r:id="rId21"/>
    <p:sldId id="275" r:id="rId22"/>
    <p:sldId id="276" r:id="rId23"/>
    <p:sldId id="262" r:id="rId24"/>
    <p:sldId id="26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64" r:id="rId39"/>
    <p:sldId id="277" r:id="rId40"/>
    <p:sldId id="26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26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" id="{70636C30-9F28-4B44-BBFC-07C6B98E3286}">
          <p14:sldIdLst>
            <p14:sldId id="257"/>
            <p14:sldId id="258"/>
            <p14:sldId id="259"/>
          </p14:sldIdLst>
        </p14:section>
        <p14:section name="Section slides" id="{50071C56-A7C9-1E42-8B11-1EFFA419B925}">
          <p14:sldIdLst>
            <p14:sldId id="256"/>
            <p14:sldId id="267"/>
            <p14:sldId id="268"/>
            <p14:sldId id="281"/>
            <p14:sldId id="282"/>
            <p14:sldId id="278"/>
            <p14:sldId id="269"/>
            <p14:sldId id="273"/>
            <p14:sldId id="279"/>
            <p14:sldId id="270"/>
            <p14:sldId id="280"/>
            <p14:sldId id="261"/>
            <p14:sldId id="271"/>
            <p14:sldId id="317"/>
            <p14:sldId id="318"/>
            <p14:sldId id="283"/>
            <p14:sldId id="274"/>
            <p14:sldId id="275"/>
            <p14:sldId id="276"/>
            <p14:sldId id="262"/>
            <p14:sldId id="26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64"/>
            <p14:sldId id="277"/>
            <p14:sldId id="26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26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214003-958F-3627-5792-04C702BF92E0}" name="Slobodanka Dimova" initials="SD" userId="uCAImgrSm0u+4XVtNVGFAcz+gPh0LucUv2b274DXL64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B671C-22E1-4E92-B95A-B45EE192C540}" v="113" dt="2024-06-08T16:05:26.127"/>
    <p1510:client id="{32530D39-158B-4D39-8DF3-A15C6D3FA947}" v="40" dt="2024-06-08T09:56:11.568"/>
    <p1510:client id="{5902CAAC-AE8C-4945-BD5E-0EDDA2D3DB3E}" v="147" dt="2024-06-07T21:02:21.882"/>
    <p1510:client id="{C60379CB-6551-4A4A-A695-5CEA30D7674D}" v="23" dt="2024-06-08T09:14:50.7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6"/>
    <p:restoredTop sz="94694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73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ja Zimmermann" clId="Web-{C60379CB-6551-4A4A-A695-5CEA30D7674D}"/>
    <pc:docChg chg="modSld">
      <pc:chgData name="Sonja Zimmermann" userId="" providerId="" clId="Web-{C60379CB-6551-4A4A-A695-5CEA30D7674D}" dt="2024-06-08T09:14:50.706" v="22" actId="20577"/>
      <pc:docMkLst>
        <pc:docMk/>
      </pc:docMkLst>
      <pc:sldChg chg="modSp">
        <pc:chgData name="Sonja Zimmermann" userId="" providerId="" clId="Web-{C60379CB-6551-4A4A-A695-5CEA30D7674D}" dt="2024-06-08T09:14:50.706" v="22" actId="20577"/>
        <pc:sldMkLst>
          <pc:docMk/>
          <pc:sldMk cId="782966480" sldId="277"/>
        </pc:sldMkLst>
        <pc:spChg chg="mod">
          <ac:chgData name="Sonja Zimmermann" userId="" providerId="" clId="Web-{C60379CB-6551-4A4A-A695-5CEA30D7674D}" dt="2024-06-08T09:14:50.706" v="22" actId="20577"/>
          <ac:spMkLst>
            <pc:docMk/>
            <pc:sldMk cId="782966480" sldId="277"/>
            <ac:spMk id="3" creationId="{00000000-0000-0000-0000-000000000000}"/>
          </ac:spMkLst>
        </pc:spChg>
      </pc:sldChg>
    </pc:docChg>
  </pc:docChgLst>
  <pc:docChgLst>
    <pc:chgData name="Slobodanka Dimova" userId="uCAImgrSm0u+4XVtNVGFAcz+gPh0LucUv2b274DXL64=" providerId="None" clId="Web-{1DEB671C-22E1-4E92-B95A-B45EE192C540}"/>
    <pc:docChg chg="modSld">
      <pc:chgData name="Slobodanka Dimova" userId="uCAImgrSm0u+4XVtNVGFAcz+gPh0LucUv2b274DXL64=" providerId="None" clId="Web-{1DEB671C-22E1-4E92-B95A-B45EE192C540}" dt="2024-06-08T16:05:06.829" v="100"/>
      <pc:docMkLst>
        <pc:docMk/>
      </pc:docMkLst>
      <pc:sldChg chg="delSp modSp">
        <pc:chgData name="Slobodanka Dimova" userId="uCAImgrSm0u+4XVtNVGFAcz+gPh0LucUv2b274DXL64=" providerId="None" clId="Web-{1DEB671C-22E1-4E92-B95A-B45EE192C540}" dt="2024-06-08T16:05:06.829" v="100"/>
        <pc:sldMkLst>
          <pc:docMk/>
          <pc:sldMk cId="3618957269" sldId="274"/>
        </pc:sldMkLst>
        <pc:spChg chg="del">
          <ac:chgData name="Slobodanka Dimova" userId="uCAImgrSm0u+4XVtNVGFAcz+gPh0LucUv2b274DXL64=" providerId="None" clId="Web-{1DEB671C-22E1-4E92-B95A-B45EE192C540}" dt="2024-06-08T16:03:48.982" v="94"/>
          <ac:spMkLst>
            <pc:docMk/>
            <pc:sldMk cId="3618957269" sldId="274"/>
            <ac:spMk id="5" creationId="{00000000-0000-0000-0000-000000000000}"/>
          </ac:spMkLst>
        </pc:spChg>
        <pc:graphicFrameChg chg="mod modGraphic">
          <ac:chgData name="Slobodanka Dimova" userId="uCAImgrSm0u+4XVtNVGFAcz+gPh0LucUv2b274DXL64=" providerId="None" clId="Web-{1DEB671C-22E1-4E92-B95A-B45EE192C540}" dt="2024-06-08T16:05:06.829" v="100"/>
          <ac:graphicFrameMkLst>
            <pc:docMk/>
            <pc:sldMk cId="3618957269" sldId="274"/>
            <ac:graphicFrameMk id="4" creationId="{00000000-0000-0000-0000-000000000000}"/>
          </ac:graphicFrameMkLst>
        </pc:graphicFrameChg>
      </pc:sldChg>
    </pc:docChg>
  </pc:docChgLst>
  <pc:docChgLst>
    <pc:chgData name="Slobodanka Dimova" clId="Web-{32530D39-158B-4D39-8DF3-A15C6D3FA947}"/>
    <pc:docChg chg="modSld">
      <pc:chgData name="Slobodanka Dimova" userId="" providerId="" clId="Web-{32530D39-158B-4D39-8DF3-A15C6D3FA947}" dt="2024-06-08T09:56:11.568" v="38" actId="20577"/>
      <pc:docMkLst>
        <pc:docMk/>
      </pc:docMkLst>
      <pc:sldChg chg="delCm">
        <pc:chgData name="Slobodanka Dimova" userId="" providerId="" clId="Web-{32530D39-158B-4D39-8DF3-A15C6D3FA947}" dt="2024-06-08T09:50:50.536" v="0"/>
        <pc:sldMkLst>
          <pc:docMk/>
          <pc:sldMk cId="854909455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lobodanka Dimova" userId="" providerId="" clId="Web-{32530D39-158B-4D39-8DF3-A15C6D3FA947}" dt="2024-06-08T09:50:50.536" v="0"/>
              <pc2:cmMkLst xmlns:pc2="http://schemas.microsoft.com/office/powerpoint/2019/9/main/command">
                <pc:docMk/>
                <pc:sldMk cId="854909455" sldId="258"/>
                <pc2:cmMk id="{3F0ACC5C-3E3D-4727-8453-5A9AC7FF52CC}"/>
              </pc2:cmMkLst>
            </pc226:cmChg>
          </p:ext>
        </pc:extLst>
      </pc:sldChg>
      <pc:sldChg chg="modSp">
        <pc:chgData name="Slobodanka Dimova" userId="" providerId="" clId="Web-{32530D39-158B-4D39-8DF3-A15C6D3FA947}" dt="2024-06-08T09:54:02.829" v="27" actId="20577"/>
        <pc:sldMkLst>
          <pc:docMk/>
          <pc:sldMk cId="1775692065" sldId="262"/>
        </pc:sldMkLst>
        <pc:spChg chg="mod">
          <ac:chgData name="Slobodanka Dimova" userId="" providerId="" clId="Web-{32530D39-158B-4D39-8DF3-A15C6D3FA947}" dt="2024-06-08T09:54:02.829" v="27" actId="20577"/>
          <ac:spMkLst>
            <pc:docMk/>
            <pc:sldMk cId="1775692065" sldId="262"/>
            <ac:spMk id="3" creationId="{B9F08899-DC3E-3A67-56B8-A4C10DB3E383}"/>
          </ac:spMkLst>
        </pc:spChg>
      </pc:sldChg>
      <pc:sldChg chg="addSp delSp modSp">
        <pc:chgData name="Slobodanka Dimova" userId="" providerId="" clId="Web-{32530D39-158B-4D39-8DF3-A15C6D3FA947}" dt="2024-06-08T09:54:39.330" v="35" actId="20577"/>
        <pc:sldMkLst>
          <pc:docMk/>
          <pc:sldMk cId="4250888968" sldId="263"/>
        </pc:sldMkLst>
        <pc:spChg chg="del mod">
          <ac:chgData name="Slobodanka Dimova" userId="" providerId="" clId="Web-{32530D39-158B-4D39-8DF3-A15C6D3FA947}" dt="2024-06-08T09:54:22.657" v="29"/>
          <ac:spMkLst>
            <pc:docMk/>
            <pc:sldMk cId="4250888968" sldId="263"/>
            <ac:spMk id="3" creationId="{B9F08899-DC3E-3A67-56B8-A4C10DB3E383}"/>
          </ac:spMkLst>
        </pc:spChg>
        <pc:spChg chg="add del mod">
          <ac:chgData name="Slobodanka Dimova" userId="" providerId="" clId="Web-{32530D39-158B-4D39-8DF3-A15C6D3FA947}" dt="2024-06-08T09:54:27.564" v="31"/>
          <ac:spMkLst>
            <pc:docMk/>
            <pc:sldMk cId="4250888968" sldId="263"/>
            <ac:spMk id="6" creationId="{4A5CF077-CCEB-DDAE-E63C-BF4FA235206E}"/>
          </ac:spMkLst>
        </pc:spChg>
        <pc:spChg chg="add del mod">
          <ac:chgData name="Slobodanka Dimova" userId="" providerId="" clId="Web-{32530D39-158B-4D39-8DF3-A15C6D3FA947}" dt="2024-06-08T09:54:39.330" v="35" actId="20577"/>
          <ac:spMkLst>
            <pc:docMk/>
            <pc:sldMk cId="4250888968" sldId="263"/>
            <ac:spMk id="8" creationId="{3C3AFC87-125F-5B00-2AE8-B971AE323CBD}"/>
          </ac:spMkLst>
        </pc:spChg>
      </pc:sldChg>
      <pc:sldChg chg="modSp">
        <pc:chgData name="Slobodanka Dimova" userId="" providerId="" clId="Web-{32530D39-158B-4D39-8DF3-A15C6D3FA947}" dt="2024-06-08T09:56:11.568" v="38" actId="20577"/>
        <pc:sldMkLst>
          <pc:docMk/>
          <pc:sldMk cId="782966480" sldId="277"/>
        </pc:sldMkLst>
        <pc:spChg chg="mod">
          <ac:chgData name="Slobodanka Dimova" userId="" providerId="" clId="Web-{32530D39-158B-4D39-8DF3-A15C6D3FA947}" dt="2024-06-08T09:56:11.568" v="38" actId="20577"/>
          <ac:spMkLst>
            <pc:docMk/>
            <pc:sldMk cId="782966480" sldId="277"/>
            <ac:spMk id="3" creationId="{00000000-0000-0000-0000-000000000000}"/>
          </ac:spMkLst>
        </pc:spChg>
      </pc:sldChg>
      <pc:sldChg chg="modSp addAnim delAnim modAnim">
        <pc:chgData name="Slobodanka Dimova" userId="" providerId="" clId="Web-{32530D39-158B-4D39-8DF3-A15C6D3FA947}" dt="2024-06-08T09:52:27.434" v="9"/>
        <pc:sldMkLst>
          <pc:docMk/>
          <pc:sldMk cId="3468320433" sldId="282"/>
        </pc:sldMkLst>
        <pc:spChg chg="mod">
          <ac:chgData name="Slobodanka Dimova" userId="" providerId="" clId="Web-{32530D39-158B-4D39-8DF3-A15C6D3FA947}" dt="2024-06-08T09:52:03.434" v="5" actId="20577"/>
          <ac:spMkLst>
            <pc:docMk/>
            <pc:sldMk cId="3468320433" sldId="282"/>
            <ac:spMk id="3" creationId="{1F70B0DC-CEBB-9363-7CD9-DFED5C9FA443}"/>
          </ac:spMkLst>
        </pc:spChg>
      </pc:sldChg>
      <pc:sldChg chg="modSp">
        <pc:chgData name="Slobodanka Dimova" userId="" providerId="" clId="Web-{32530D39-158B-4D39-8DF3-A15C6D3FA947}" dt="2024-06-08T09:55:00.534" v="36" actId="1076"/>
        <pc:sldMkLst>
          <pc:docMk/>
          <pc:sldMk cId="2986445784" sldId="285"/>
        </pc:sldMkLst>
        <pc:spChg chg="mod">
          <ac:chgData name="Slobodanka Dimova" userId="" providerId="" clId="Web-{32530D39-158B-4D39-8DF3-A15C6D3FA947}" dt="2024-06-08T09:55:00.534" v="36" actId="1076"/>
          <ac:spMkLst>
            <pc:docMk/>
            <pc:sldMk cId="2986445784" sldId="285"/>
            <ac:spMk id="3" creationId="{00000000-0000-0000-0000-000000000000}"/>
          </ac:spMkLst>
        </pc:spChg>
      </pc:sldChg>
    </pc:docChg>
  </pc:docChgLst>
  <pc:docChgLst>
    <pc:chgData name="Slobodanka Dimova" clId="Web-{B7CA9441-7191-446A-9A25-A272AC91703F}"/>
    <pc:docChg chg="delSld modSld modSection">
      <pc:chgData name="Slobodanka Dimova" userId="" providerId="" clId="Web-{B7CA9441-7191-446A-9A25-A272AC91703F}" dt="2024-06-06T12:02:18.315" v="458"/>
      <pc:docMkLst>
        <pc:docMk/>
      </pc:docMkLst>
      <pc:sldChg chg="addSp delSp modSp">
        <pc:chgData name="Slobodanka Dimova" userId="" providerId="" clId="Web-{B7CA9441-7191-446A-9A25-A272AC91703F}" dt="2024-06-06T12:01:43.626" v="454"/>
        <pc:sldMkLst>
          <pc:docMk/>
          <pc:sldMk cId="577222288" sldId="267"/>
        </pc:sldMkLst>
        <pc:spChg chg="del">
          <ac:chgData name="Slobodanka Dimova" userId="" providerId="" clId="Web-{B7CA9441-7191-446A-9A25-A272AC91703F}" dt="2024-06-06T11:49:24.008" v="0"/>
          <ac:spMkLst>
            <pc:docMk/>
            <pc:sldMk cId="577222288" sldId="267"/>
            <ac:spMk id="3" creationId="{00000000-0000-0000-0000-000000000000}"/>
          </ac:spMkLst>
        </pc:spChg>
        <pc:graphicFrameChg chg="add mod modGraphic">
          <ac:chgData name="Slobodanka Dimova" userId="" providerId="" clId="Web-{B7CA9441-7191-446A-9A25-A272AC91703F}" dt="2024-06-06T12:01:43.626" v="454"/>
          <ac:graphicFrameMkLst>
            <pc:docMk/>
            <pc:sldMk cId="577222288" sldId="267"/>
            <ac:graphicFrameMk id="5" creationId="{FA953903-E638-092C-60DA-43CF4302028A}"/>
          </ac:graphicFrameMkLst>
        </pc:graphicFrameChg>
        <pc:graphicFrameChg chg="add del mod">
          <ac:chgData name="Slobodanka Dimova" userId="" providerId="" clId="Web-{B7CA9441-7191-446A-9A25-A272AC91703F}" dt="2024-06-06T11:57:04.929" v="273"/>
          <ac:graphicFrameMkLst>
            <pc:docMk/>
            <pc:sldMk cId="577222288" sldId="267"/>
            <ac:graphicFrameMk id="7" creationId="{63CFE2DB-4C87-E1E6-6792-1CB3AA6B9C9D}"/>
          </ac:graphicFrameMkLst>
        </pc:graphicFrameChg>
        <pc:graphicFrameChg chg="add del mod">
          <ac:chgData name="Slobodanka Dimova" userId="" providerId="" clId="Web-{B7CA9441-7191-446A-9A25-A272AC91703F}" dt="2024-06-06T11:57:57.462" v="285"/>
          <ac:graphicFrameMkLst>
            <pc:docMk/>
            <pc:sldMk cId="577222288" sldId="267"/>
            <ac:graphicFrameMk id="9" creationId="{FEDEA181-CC39-7EA4-1AB3-A23BED0BB83F}"/>
          </ac:graphicFrameMkLst>
        </pc:graphicFrameChg>
      </pc:sldChg>
      <pc:sldChg chg="del">
        <pc:chgData name="Slobodanka Dimova" userId="" providerId="" clId="Web-{B7CA9441-7191-446A-9A25-A272AC91703F}" dt="2024-06-06T12:02:18.315" v="458"/>
        <pc:sldMkLst>
          <pc:docMk/>
          <pc:sldMk cId="2547786615" sldId="272"/>
        </pc:sldMkLst>
      </pc:sldChg>
      <pc:sldChg chg="modSp delCm modCm">
        <pc:chgData name="Slobodanka Dimova" userId="" providerId="" clId="Web-{B7CA9441-7191-446A-9A25-A272AC91703F}" dt="2024-06-06T12:02:10.315" v="457" actId="20577"/>
        <pc:sldMkLst>
          <pc:docMk/>
          <pc:sldMk cId="1496630824" sldId="280"/>
        </pc:sldMkLst>
        <pc:spChg chg="mod">
          <ac:chgData name="Slobodanka Dimova" userId="" providerId="" clId="Web-{B7CA9441-7191-446A-9A25-A272AC91703F}" dt="2024-06-06T12:02:10.315" v="457" actId="20577"/>
          <ac:spMkLst>
            <pc:docMk/>
            <pc:sldMk cId="1496630824" sldId="280"/>
            <ac:spMk id="3" creationId="{B5979FFA-E3D7-C1B1-FEFC-6E5B3E124B6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lobodanka Dimova" userId="" providerId="" clId="Web-{B7CA9441-7191-446A-9A25-A272AC91703F}" dt="2024-06-06T12:02:08.112" v="456"/>
              <pc2:cmMkLst xmlns:pc2="http://schemas.microsoft.com/office/powerpoint/2019/9/main/command">
                <pc:docMk/>
                <pc:sldMk cId="1496630824" sldId="280"/>
                <pc2:cmMk id="{C7613E5E-3012-4EE9-A326-12020A2A425D}"/>
              </pc2:cmMkLst>
            </pc226:cmChg>
          </p:ext>
        </pc:extLst>
      </pc:sldChg>
    </pc:docChg>
  </pc:docChgLst>
  <pc:docChgLst>
    <pc:chgData name="Martina Hulesova" clId="Web-{5902CAAC-AE8C-4945-BD5E-0EDDA2D3DB3E}"/>
    <pc:docChg chg="modSld">
      <pc:chgData name="Martina Hulesova" userId="" providerId="" clId="Web-{5902CAAC-AE8C-4945-BD5E-0EDDA2D3DB3E}" dt="2024-06-07T21:02:21.882" v="146" actId="20577"/>
      <pc:docMkLst>
        <pc:docMk/>
      </pc:docMkLst>
      <pc:sldChg chg="modSp">
        <pc:chgData name="Martina Hulesova" userId="" providerId="" clId="Web-{5902CAAC-AE8C-4945-BD5E-0EDDA2D3DB3E}" dt="2024-06-07T21:02:21.882" v="146" actId="20577"/>
        <pc:sldMkLst>
          <pc:docMk/>
          <pc:sldMk cId="782966480" sldId="277"/>
        </pc:sldMkLst>
        <pc:spChg chg="mod">
          <ac:chgData name="Martina Hulesova" userId="" providerId="" clId="Web-{5902CAAC-AE8C-4945-BD5E-0EDDA2D3DB3E}" dt="2024-06-07T21:02:21.882" v="146" actId="20577"/>
          <ac:spMkLst>
            <pc:docMk/>
            <pc:sldMk cId="782966480" sldId="277"/>
            <ac:spMk id="3" creationId="{00000000-0000-0000-0000-000000000000}"/>
          </ac:spMkLst>
        </pc:spChg>
      </pc:sldChg>
    </pc:docChg>
  </pc:docChgLst>
  <pc:docChgLst>
    <pc:chgData name="Slobodanka Dimova" clId="Web-{7D1CD8F4-9FD7-4D6E-92AA-D519BAFA3BC2}"/>
    <pc:docChg chg="mod addSld modSld modSection">
      <pc:chgData name="Slobodanka Dimova" userId="" providerId="" clId="Web-{7D1CD8F4-9FD7-4D6E-92AA-D519BAFA3BC2}" dt="2024-06-05T16:19:47.639" v="856" actId="14100"/>
      <pc:docMkLst>
        <pc:docMk/>
      </pc:docMkLst>
      <pc:sldChg chg="modSp addCm">
        <pc:chgData name="Slobodanka Dimova" userId="" providerId="" clId="Web-{7D1CD8F4-9FD7-4D6E-92AA-D519BAFA3BC2}" dt="2024-06-05T14:49:19.369" v="12"/>
        <pc:sldMkLst>
          <pc:docMk/>
          <pc:sldMk cId="854909455" sldId="258"/>
        </pc:sldMkLst>
        <pc:spChg chg="mod">
          <ac:chgData name="Slobodanka Dimova" userId="" providerId="" clId="Web-{7D1CD8F4-9FD7-4D6E-92AA-D519BAFA3BC2}" dt="2024-06-05T14:49:04.306" v="10" actId="20577"/>
          <ac:spMkLst>
            <pc:docMk/>
            <pc:sldMk cId="854909455" sldId="258"/>
            <ac:spMk id="3" creationId="{06A8F795-4ADC-5A1A-901E-8626F9C3C78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lobodanka Dimova" userId="" providerId="" clId="Web-{7D1CD8F4-9FD7-4D6E-92AA-D519BAFA3BC2}" dt="2024-06-05T14:49:19.369" v="12"/>
              <pc2:cmMkLst xmlns:pc2="http://schemas.microsoft.com/office/powerpoint/2019/9/main/command">
                <pc:docMk/>
                <pc:sldMk cId="854909455" sldId="258"/>
                <pc2:cmMk id="{3F0ACC5C-3E3D-4727-8453-5A9AC7FF52CC}"/>
              </pc2:cmMkLst>
            </pc226:cmChg>
          </p:ext>
        </pc:extLst>
      </pc:sldChg>
      <pc:sldChg chg="addSp delSp modSp">
        <pc:chgData name="Slobodanka Dimova" userId="" providerId="" clId="Web-{7D1CD8F4-9FD7-4D6E-92AA-D519BAFA3BC2}" dt="2024-06-05T16:19:18.388" v="853" actId="20577"/>
        <pc:sldMkLst>
          <pc:docMk/>
          <pc:sldMk cId="1031795770" sldId="259"/>
        </pc:sldMkLst>
        <pc:spChg chg="del">
          <ac:chgData name="Slobodanka Dimova" userId="" providerId="" clId="Web-{7D1CD8F4-9FD7-4D6E-92AA-D519BAFA3BC2}" dt="2024-06-05T16:18:16.338" v="806"/>
          <ac:spMkLst>
            <pc:docMk/>
            <pc:sldMk cId="1031795770" sldId="259"/>
            <ac:spMk id="2" creationId="{00000000-0000-0000-0000-000000000000}"/>
          </ac:spMkLst>
        </pc:spChg>
        <pc:spChg chg="del">
          <ac:chgData name="Slobodanka Dimova" userId="" providerId="" clId="Web-{7D1CD8F4-9FD7-4D6E-92AA-D519BAFA3BC2}" dt="2024-06-05T15:36:30.302" v="150"/>
          <ac:spMkLst>
            <pc:docMk/>
            <pc:sldMk cId="1031795770" sldId="259"/>
            <ac:spMk id="3" creationId="{00000000-0000-0000-0000-000000000000}"/>
          </ac:spMkLst>
        </pc:spChg>
        <pc:spChg chg="add mod">
          <ac:chgData name="Slobodanka Dimova" userId="" providerId="" clId="Web-{7D1CD8F4-9FD7-4D6E-92AA-D519BAFA3BC2}" dt="2024-06-05T16:19:18.388" v="853" actId="20577"/>
          <ac:spMkLst>
            <pc:docMk/>
            <pc:sldMk cId="1031795770" sldId="259"/>
            <ac:spMk id="8" creationId="{AD322D7F-C0E9-8A2C-2746-9C42E974D895}"/>
          </ac:spMkLst>
        </pc:spChg>
        <pc:picChg chg="del">
          <ac:chgData name="Slobodanka Dimova" userId="" providerId="" clId="Web-{7D1CD8F4-9FD7-4D6E-92AA-D519BAFA3BC2}" dt="2024-06-05T15:36:16.036" v="149"/>
          <ac:picMkLst>
            <pc:docMk/>
            <pc:sldMk cId="1031795770" sldId="259"/>
            <ac:picMk id="5" creationId="{00000000-0000-0000-0000-000000000000}"/>
          </ac:picMkLst>
        </pc:picChg>
        <pc:picChg chg="add mod ord modCrop">
          <ac:chgData name="Slobodanka Dimova" userId="" providerId="" clId="Web-{7D1CD8F4-9FD7-4D6E-92AA-D519BAFA3BC2}" dt="2024-06-05T15:37:45.555" v="158" actId="14100"/>
          <ac:picMkLst>
            <pc:docMk/>
            <pc:sldMk cId="1031795770" sldId="259"/>
            <ac:picMk id="6" creationId="{B78D3C6D-EF5B-AA38-D982-A44A59BB097D}"/>
          </ac:picMkLst>
        </pc:picChg>
      </pc:sldChg>
      <pc:sldChg chg="modSp">
        <pc:chgData name="Slobodanka Dimova" userId="" providerId="" clId="Web-{7D1CD8F4-9FD7-4D6E-92AA-D519BAFA3BC2}" dt="2024-06-05T16:19:47.639" v="856" actId="14100"/>
        <pc:sldMkLst>
          <pc:docMk/>
          <pc:sldMk cId="3436626181" sldId="261"/>
        </pc:sldMkLst>
        <pc:spChg chg="mod">
          <ac:chgData name="Slobodanka Dimova" userId="" providerId="" clId="Web-{7D1CD8F4-9FD7-4D6E-92AA-D519BAFA3BC2}" dt="2024-06-05T16:19:47.639" v="856" actId="14100"/>
          <ac:spMkLst>
            <pc:docMk/>
            <pc:sldMk cId="3436626181" sldId="261"/>
            <ac:spMk id="2" creationId="{E5C3CF30-161C-90BB-EF85-CC47A5EFEBC4}"/>
          </ac:spMkLst>
        </pc:spChg>
      </pc:sldChg>
      <pc:sldChg chg="modSp addAnim">
        <pc:chgData name="Slobodanka Dimova" userId="" providerId="" clId="Web-{7D1CD8F4-9FD7-4D6E-92AA-D519BAFA3BC2}" dt="2024-06-05T15:51:04.930" v="393"/>
        <pc:sldMkLst>
          <pc:docMk/>
          <pc:sldMk cId="2822970759" sldId="268"/>
        </pc:sldMkLst>
        <pc:spChg chg="mod">
          <ac:chgData name="Slobodanka Dimova" userId="" providerId="" clId="Web-{7D1CD8F4-9FD7-4D6E-92AA-D519BAFA3BC2}" dt="2024-06-05T15:46:56.014" v="228" actId="20577"/>
          <ac:spMkLst>
            <pc:docMk/>
            <pc:sldMk cId="2822970759" sldId="268"/>
            <ac:spMk id="2" creationId="{00000000-0000-0000-0000-000000000000}"/>
          </ac:spMkLst>
        </pc:spChg>
        <pc:spChg chg="mod">
          <ac:chgData name="Slobodanka Dimova" userId="" providerId="" clId="Web-{7D1CD8F4-9FD7-4D6E-92AA-D519BAFA3BC2}" dt="2024-06-05T15:51:04.743" v="392" actId="20577"/>
          <ac:spMkLst>
            <pc:docMk/>
            <pc:sldMk cId="2822970759" sldId="268"/>
            <ac:spMk id="3" creationId="{00000000-0000-0000-0000-000000000000}"/>
          </ac:spMkLst>
        </pc:spChg>
      </pc:sldChg>
      <pc:sldChg chg="modSp">
        <pc:chgData name="Slobodanka Dimova" userId="" providerId="" clId="Web-{7D1CD8F4-9FD7-4D6E-92AA-D519BAFA3BC2}" dt="2024-06-05T14:59:02.024" v="60" actId="1076"/>
        <pc:sldMkLst>
          <pc:docMk/>
          <pc:sldMk cId="662951890" sldId="270"/>
        </pc:sldMkLst>
        <pc:spChg chg="mod">
          <ac:chgData name="Slobodanka Dimova" userId="" providerId="" clId="Web-{7D1CD8F4-9FD7-4D6E-92AA-D519BAFA3BC2}" dt="2024-06-05T14:59:02.024" v="60" actId="1076"/>
          <ac:spMkLst>
            <pc:docMk/>
            <pc:sldMk cId="662951890" sldId="270"/>
            <ac:spMk id="2" creationId="{00000000-0000-0000-0000-000000000000}"/>
          </ac:spMkLst>
        </pc:spChg>
        <pc:spChg chg="mod">
          <ac:chgData name="Slobodanka Dimova" userId="" providerId="" clId="Web-{7D1CD8F4-9FD7-4D6E-92AA-D519BAFA3BC2}" dt="2024-06-05T14:58:42.930" v="54" actId="14100"/>
          <ac:spMkLst>
            <pc:docMk/>
            <pc:sldMk cId="662951890" sldId="270"/>
            <ac:spMk id="3" creationId="{00000000-0000-0000-0000-000000000000}"/>
          </ac:spMkLst>
        </pc:spChg>
      </pc:sldChg>
      <pc:sldChg chg="modSp">
        <pc:chgData name="Slobodanka Dimova" userId="" providerId="" clId="Web-{7D1CD8F4-9FD7-4D6E-92AA-D519BAFA3BC2}" dt="2024-06-05T14:46:25.365" v="0" actId="14100"/>
        <pc:sldMkLst>
          <pc:docMk/>
          <pc:sldMk cId="1348916625" sldId="273"/>
        </pc:sldMkLst>
        <pc:spChg chg="mod">
          <ac:chgData name="Slobodanka Dimova" userId="" providerId="" clId="Web-{7D1CD8F4-9FD7-4D6E-92AA-D519BAFA3BC2}" dt="2024-06-05T14:46:25.365" v="0" actId="14100"/>
          <ac:spMkLst>
            <pc:docMk/>
            <pc:sldMk cId="1348916625" sldId="273"/>
            <ac:spMk id="3" creationId="{00000000-0000-0000-0000-000000000000}"/>
          </ac:spMkLst>
        </pc:spChg>
      </pc:sldChg>
      <pc:sldChg chg="delSp modSp new">
        <pc:chgData name="Slobodanka Dimova" userId="" providerId="" clId="Web-{7D1CD8F4-9FD7-4D6E-92AA-D519BAFA3BC2}" dt="2024-06-05T15:12:42.231" v="147" actId="20577"/>
        <pc:sldMkLst>
          <pc:docMk/>
          <pc:sldMk cId="3248243203" sldId="278"/>
        </pc:sldMkLst>
        <pc:spChg chg="mod">
          <ac:chgData name="Slobodanka Dimova" userId="" providerId="" clId="Web-{7D1CD8F4-9FD7-4D6E-92AA-D519BAFA3BC2}" dt="2024-06-05T15:12:42.231" v="147" actId="20577"/>
          <ac:spMkLst>
            <pc:docMk/>
            <pc:sldMk cId="3248243203" sldId="278"/>
            <ac:spMk id="2" creationId="{57A90796-7CA2-9643-F4C5-72DEBCF2EBEE}"/>
          </ac:spMkLst>
        </pc:spChg>
        <pc:spChg chg="del mod">
          <ac:chgData name="Slobodanka Dimova" userId="" providerId="" clId="Web-{7D1CD8F4-9FD7-4D6E-92AA-D519BAFA3BC2}" dt="2024-06-05T14:50:45.137" v="15"/>
          <ac:spMkLst>
            <pc:docMk/>
            <pc:sldMk cId="3248243203" sldId="278"/>
            <ac:spMk id="3" creationId="{5559E358-3751-6DE4-2152-1A5ADCFAEAF7}"/>
          </ac:spMkLst>
        </pc:spChg>
      </pc:sldChg>
      <pc:sldChg chg="modSp add replId">
        <pc:chgData name="Slobodanka Dimova" userId="" providerId="" clId="Web-{7D1CD8F4-9FD7-4D6E-92AA-D519BAFA3BC2}" dt="2024-06-05T15:12:27.778" v="140" actId="20577"/>
        <pc:sldMkLst>
          <pc:docMk/>
          <pc:sldMk cId="2451246081" sldId="279"/>
        </pc:sldMkLst>
        <pc:spChg chg="mod">
          <ac:chgData name="Slobodanka Dimova" userId="" providerId="" clId="Web-{7D1CD8F4-9FD7-4D6E-92AA-D519BAFA3BC2}" dt="2024-06-05T15:12:27.778" v="140" actId="20577"/>
          <ac:spMkLst>
            <pc:docMk/>
            <pc:sldMk cId="2451246081" sldId="279"/>
            <ac:spMk id="2" creationId="{57A90796-7CA2-9643-F4C5-72DEBCF2EBEE}"/>
          </ac:spMkLst>
        </pc:spChg>
      </pc:sldChg>
      <pc:sldChg chg="modSp new addCm">
        <pc:chgData name="Slobodanka Dimova" userId="" providerId="" clId="Web-{7D1CD8F4-9FD7-4D6E-92AA-D519BAFA3BC2}" dt="2024-06-05T15:16:35.143" v="148"/>
        <pc:sldMkLst>
          <pc:docMk/>
          <pc:sldMk cId="1496630824" sldId="280"/>
        </pc:sldMkLst>
        <pc:spChg chg="mod">
          <ac:chgData name="Slobodanka Dimova" userId="" providerId="" clId="Web-{7D1CD8F4-9FD7-4D6E-92AA-D519BAFA3BC2}" dt="2024-06-05T14:59:59.980" v="76" actId="20577"/>
          <ac:spMkLst>
            <pc:docMk/>
            <pc:sldMk cId="1496630824" sldId="280"/>
            <ac:spMk id="2" creationId="{65EFE257-CB1A-163C-10F5-25C1A3EF7AF6}"/>
          </ac:spMkLst>
        </pc:spChg>
        <pc:spChg chg="mod">
          <ac:chgData name="Slobodanka Dimova" userId="" providerId="" clId="Web-{7D1CD8F4-9FD7-4D6E-92AA-D519BAFA3BC2}" dt="2024-06-05T15:12:16.481" v="133" actId="20577"/>
          <ac:spMkLst>
            <pc:docMk/>
            <pc:sldMk cId="1496630824" sldId="280"/>
            <ac:spMk id="3" creationId="{B5979FFA-E3D7-C1B1-FEFC-6E5B3E124B6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lobodanka Dimova" userId="" providerId="" clId="Web-{7D1CD8F4-9FD7-4D6E-92AA-D519BAFA3BC2}" dt="2024-06-05T15:16:35.143" v="148"/>
              <pc2:cmMkLst xmlns:pc2="http://schemas.microsoft.com/office/powerpoint/2019/9/main/command">
                <pc:docMk/>
                <pc:sldMk cId="1496630824" sldId="280"/>
                <pc2:cmMk id="{C7613E5E-3012-4EE9-A326-12020A2A425D}"/>
              </pc2:cmMkLst>
            </pc226:cmChg>
          </p:ext>
        </pc:extLst>
      </pc:sldChg>
      <pc:sldChg chg="modSp new addAnim delAnim modAnim">
        <pc:chgData name="Slobodanka Dimova" userId="" providerId="" clId="Web-{7D1CD8F4-9FD7-4D6E-92AA-D519BAFA3BC2}" dt="2024-06-05T16:04:12.196" v="666" actId="20577"/>
        <pc:sldMkLst>
          <pc:docMk/>
          <pc:sldMk cId="1625824636" sldId="281"/>
        </pc:sldMkLst>
        <pc:spChg chg="mod">
          <ac:chgData name="Slobodanka Dimova" userId="" providerId="" clId="Web-{7D1CD8F4-9FD7-4D6E-92AA-D519BAFA3BC2}" dt="2024-06-05T16:00:24.374" v="589" actId="20577"/>
          <ac:spMkLst>
            <pc:docMk/>
            <pc:sldMk cId="1625824636" sldId="281"/>
            <ac:spMk id="2" creationId="{2F05629C-0D10-D98D-033B-7B7E1CE71FD4}"/>
          </ac:spMkLst>
        </pc:spChg>
        <pc:spChg chg="mod">
          <ac:chgData name="Slobodanka Dimova" userId="" providerId="" clId="Web-{7D1CD8F4-9FD7-4D6E-92AA-D519BAFA3BC2}" dt="2024-06-05T16:04:12.196" v="666" actId="20577"/>
          <ac:spMkLst>
            <pc:docMk/>
            <pc:sldMk cId="1625824636" sldId="281"/>
            <ac:spMk id="3" creationId="{06A15602-004A-1657-0E10-809B08A06B96}"/>
          </ac:spMkLst>
        </pc:spChg>
      </pc:sldChg>
      <pc:sldChg chg="modSp new addAnim delAnim modAnim">
        <pc:chgData name="Slobodanka Dimova" userId="" providerId="" clId="Web-{7D1CD8F4-9FD7-4D6E-92AA-D519BAFA3BC2}" dt="2024-06-05T16:16:47.850" v="804" actId="20577"/>
        <pc:sldMkLst>
          <pc:docMk/>
          <pc:sldMk cId="3468320433" sldId="282"/>
        </pc:sldMkLst>
        <pc:spChg chg="mod">
          <ac:chgData name="Slobodanka Dimova" userId="" providerId="" clId="Web-{7D1CD8F4-9FD7-4D6E-92AA-D519BAFA3BC2}" dt="2024-06-05T16:05:00.322" v="674" actId="20577"/>
          <ac:spMkLst>
            <pc:docMk/>
            <pc:sldMk cId="3468320433" sldId="282"/>
            <ac:spMk id="2" creationId="{C4F2E395-25A7-0E6D-24BD-2D1CF51081BE}"/>
          </ac:spMkLst>
        </pc:spChg>
        <pc:spChg chg="mod">
          <ac:chgData name="Slobodanka Dimova" userId="" providerId="" clId="Web-{7D1CD8F4-9FD7-4D6E-92AA-D519BAFA3BC2}" dt="2024-06-05T16:16:47.850" v="804" actId="20577"/>
          <ac:spMkLst>
            <pc:docMk/>
            <pc:sldMk cId="3468320433" sldId="282"/>
            <ac:spMk id="3" creationId="{1F70B0DC-CEBB-9363-7CD9-DFED5C9FA44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8568A-4229-42BB-9147-29D9B8595887}" type="datetimeFigureOut">
              <a:rPr lang="de-DE" smtClean="0"/>
              <a:t>08.06.2024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65DC1-29D7-4D48-889D-00185C622DB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27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65DC1-29D7-4D48-889D-00185C622DB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71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555F-57A7-8D5C-200C-730F8F7A3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DEF51-3FE6-04E8-D72B-C9A85295F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821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46D53-F18D-6B20-9C51-C8180C296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1AFB7-22B9-A3D1-2F35-E592257EA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3ECDA-BB5D-D1EC-0DA9-06C4B700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4806-2D5F-9A46-B5F0-E0015554914A}" type="datetimeFigureOut">
              <a:rPr lang="en-GB" smtClean="0"/>
              <a:t>08/06/2024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ADDF6-9377-BC45-AE3B-C3C2C70F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1884-E1B6-AC1B-EFDC-22C39776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CFB6-A9C3-4A4C-BD51-0FA737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998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FA23BC-0BCD-906B-F264-99C15E492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EEB91-1F29-A2DC-3862-FFAB377BC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091BF-7893-39B0-E5C0-E074F614F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4806-2D5F-9A46-B5F0-E0015554914A}" type="datetimeFigureOut">
              <a:rPr lang="en-GB" smtClean="0"/>
              <a:t>08/06/2024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DA415-3EBB-D83D-6BDB-3BE60A09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39DDF-9A1E-F4C4-408E-C7E96C43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CFB6-A9C3-4A4C-BD51-0FA737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02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D8AF5-13CF-3883-813A-FAD4F1C02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1691A-2CE4-A661-3800-4C9DB9E28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B3B68-2C8A-466E-5DD5-830E0642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4806-2D5F-9A46-B5F0-E0015554914A}" type="datetimeFigureOut">
              <a:rPr lang="en-GB" smtClean="0"/>
              <a:t>08/06/2024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2AA04-679F-2E69-75CE-D09277DCC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EA54E-443B-BDC1-1E8B-5998B632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CFB6-A9C3-4A4C-BD51-0FA737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831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FF895-2218-D32E-234F-C6D333EB8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1973E-F18E-A3A1-1E6A-FCB8595A9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B416B-D614-AE20-122C-E4C58D5B8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4806-2D5F-9A46-B5F0-E0015554914A}" type="datetimeFigureOut">
              <a:rPr lang="en-GB" smtClean="0"/>
              <a:t>08/06/2024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355AB-4AF0-2FE6-C6A3-1A7EC35D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98437-3A96-0FBC-299E-5D8812A8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CFB6-A9C3-4A4C-BD51-0FA737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2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01CDB-5961-03E8-7E7C-D9BAF887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55333-343B-6FB5-5284-C0D1443B7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C4D25-7372-360A-5909-5A3E11228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83B46-945D-6A92-3DD4-FA138DABD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4806-2D5F-9A46-B5F0-E0015554914A}" type="datetimeFigureOut">
              <a:rPr lang="en-GB" smtClean="0"/>
              <a:t>08/06/2024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C8AD3-D6B0-0B36-7FC1-D857A0CE8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D2466-54AD-6520-3C83-F0BD7703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CFB6-A9C3-4A4C-BD51-0FA737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6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79873-17DA-262C-FF43-9633595BE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4A682-7726-C123-5FE6-481079942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CB2D7-E860-9525-418A-FC3EAF06A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4B8B78-E497-E66F-B1E0-6E4C804C5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D6F58-4620-0AA8-9B6D-AF1491539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34D5FF-AD28-C6BA-E22C-27225917A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4806-2D5F-9A46-B5F0-E0015554914A}" type="datetimeFigureOut">
              <a:rPr lang="en-GB" smtClean="0"/>
              <a:t>08/06/2024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B6BDDE-A0CB-D44A-C920-ED82F043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F8FD3-A5D6-2ABF-BE46-6DFC105A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CFB6-A9C3-4A4C-BD51-0FA737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90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D7493-F5A6-A638-9733-3E62CCB54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8AA01-F95A-BEF4-AA59-6A3A600D0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4806-2D5F-9A46-B5F0-E0015554914A}" type="datetimeFigureOut">
              <a:rPr lang="en-GB" smtClean="0"/>
              <a:t>08/06/2024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1DBED1-50B3-F06D-6CCB-79E00975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3D440-AD95-6FCD-6D09-93432790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CFB6-A9C3-4A4C-BD51-0FA737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39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85D14-4EAA-A923-CC14-03A26A13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4806-2D5F-9A46-B5F0-E0015554914A}" type="datetimeFigureOut">
              <a:rPr lang="en-GB" smtClean="0"/>
              <a:t>08/06/2024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5CA9B-31F1-C4B2-7F7F-6171D80D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B9B65-562F-47BF-EFFE-253E1D40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CFB6-A9C3-4A4C-BD51-0FA737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61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475F0-3E59-0FD7-1C4E-ECA3899E5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42392-F4E5-691E-C08D-62870F970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A00CD-0066-BEA3-05D7-45AB496BD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B242B-656A-F7AF-F908-40A482BB8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4806-2D5F-9A46-B5F0-E0015554914A}" type="datetimeFigureOut">
              <a:rPr lang="en-GB" smtClean="0"/>
              <a:t>08/06/2024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63D44-31E6-B944-F98C-912B2D03B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C43EE-897F-946D-64B3-C10E690E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CFB6-A9C3-4A4C-BD51-0FA737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12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A4B96-8167-C69F-4F00-F9ABF11B0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04B592-0E8F-5CEE-2CE9-3763A409B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9EC01-BEA3-3642-571E-106A3B84A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03B1A-3019-6E52-7472-86F613527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4806-2D5F-9A46-B5F0-E0015554914A}" type="datetimeFigureOut">
              <a:rPr lang="en-GB" smtClean="0"/>
              <a:t>08/06/2024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65E6D-F59E-59C0-DB2E-8ABF1089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06E60-7B4E-CC61-C17F-3D1A7C5E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0CFB6-A9C3-4A4C-BD51-0FA737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43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4B643-BBFF-96A2-4ABF-B6F7A8E5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5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822A0-EAB2-5C46-B91F-53E53F520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92251"/>
            <a:ext cx="10515600" cy="4884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58720-7083-7BFF-1A36-D9AE075562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914806-2D5F-9A46-B5F0-E0015554914A}" type="datetimeFigureOut">
              <a:rPr lang="en-GB" smtClean="0"/>
              <a:t>08/06/2024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4C41D-0168-52EA-CFBF-8AAA911851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F4A9A-2353-9068-D2CD-37D71586E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40CFB6-A9C3-4A4C-BD51-0FA7377CB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31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q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S9bhgsNm80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7.jpeg"/><Relationship Id="rId7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yellow numbers and stars&#10;&#10;Description automatically generated">
            <a:extLst>
              <a:ext uri="{FF2B5EF4-FFF2-40B4-BE49-F238E27FC236}">
                <a16:creationId xmlns:a16="http://schemas.microsoft.com/office/drawing/2014/main" id="{CD788ACB-AE56-D860-E101-B2FD0C38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59" b="18591"/>
          <a:stretch/>
        </p:blipFill>
        <p:spPr>
          <a:xfrm>
            <a:off x="3" y="10"/>
            <a:ext cx="12191997" cy="6857988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35031" y="2213145"/>
            <a:ext cx="6864098" cy="2425614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3000">
                <a:schemeClr val="accent2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162550" y="0"/>
            <a:ext cx="7048678" cy="6858000"/>
          </a:xfrm>
          <a:prstGeom prst="rect">
            <a:avLst/>
          </a:prstGeom>
          <a:gradFill flip="none" rotWithShape="1">
            <a:gsLst>
              <a:gs pos="19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86455" y="-60677"/>
            <a:ext cx="6864096" cy="698544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4000">
                <a:schemeClr val="accent2">
                  <a:alpha val="0"/>
                </a:scheme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EB5855-8EB7-1AE5-9030-5D0AA3C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695591" y="-647892"/>
            <a:ext cx="2839273" cy="12192001"/>
          </a:xfrm>
          <a:prstGeom prst="rect">
            <a:avLst/>
          </a:prstGeom>
          <a:gradFill>
            <a:gsLst>
              <a:gs pos="0">
                <a:schemeClr val="accent2"/>
              </a:gs>
              <a:gs pos="53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3CF30-161C-90BB-EF85-CC47A5EF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1468" y="2138209"/>
            <a:ext cx="3712820" cy="2839273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>
                <a:solidFill>
                  <a:srgbClr val="FFFFFF"/>
                </a:solidFill>
              </a:rPr>
              <a:t>21</a:t>
            </a:r>
            <a:r>
              <a:rPr lang="en-GB" sz="3600" b="1" baseline="30000" dirty="0">
                <a:solidFill>
                  <a:srgbClr val="FFFFFF"/>
                </a:solidFill>
              </a:rPr>
              <a:t>st</a:t>
            </a:r>
            <a:r>
              <a:rPr lang="en-GB" sz="3600" b="1" dirty="0">
                <a:solidFill>
                  <a:srgbClr val="FFFFFF"/>
                </a:solidFill>
              </a:rPr>
              <a:t> </a:t>
            </a:r>
            <a:br>
              <a:rPr lang="en-GB" sz="3600" b="1" dirty="0">
                <a:solidFill>
                  <a:srgbClr val="FFFFFF"/>
                </a:solidFill>
              </a:rPr>
            </a:br>
            <a:r>
              <a:rPr lang="en-GB" sz="3600" b="1" dirty="0">
                <a:solidFill>
                  <a:srgbClr val="FFFFFF"/>
                </a:solidFill>
              </a:rPr>
              <a:t>Annual General Meeting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08899-DC3E-3A67-56B8-A4C10DB3E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1468" y="5149388"/>
            <a:ext cx="3712820" cy="1197216"/>
          </a:xfrm>
        </p:spPr>
        <p:txBody>
          <a:bodyPr>
            <a:normAutofit/>
          </a:bodyPr>
          <a:lstStyle/>
          <a:p>
            <a:pPr algn="l"/>
            <a:r>
              <a:rPr lang="en-GB" sz="2000" dirty="0" err="1">
                <a:solidFill>
                  <a:srgbClr val="FFFFFF"/>
                </a:solidFill>
              </a:rPr>
              <a:t>Stranmillis</a:t>
            </a:r>
            <a:r>
              <a:rPr lang="en-GB" sz="2000" dirty="0">
                <a:solidFill>
                  <a:srgbClr val="FFFFFF"/>
                </a:solidFill>
              </a:rPr>
              <a:t> University College, Saturday, 8 June, 16.00-17.30</a:t>
            </a:r>
          </a:p>
        </p:txBody>
      </p:sp>
    </p:spTree>
    <p:extLst>
      <p:ext uri="{BB962C8B-B14F-4D97-AF65-F5344CB8AC3E}">
        <p14:creationId xmlns:p14="http://schemas.microsoft.com/office/powerpoint/2010/main" val="4179517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Committee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Conference </a:t>
            </a:r>
            <a:r>
              <a:rPr lang="de-DE" dirty="0" err="1"/>
              <a:t>Organization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20th EALTA Conference in Belfast</a:t>
            </a:r>
          </a:p>
          <a:p>
            <a:pPr marL="179388" lvl="0" indent="-179388">
              <a:spcBef>
                <a:spcPts val="3600"/>
              </a:spcBef>
              <a:buClr>
                <a:schemeClr val="dk1"/>
              </a:buClr>
              <a:buSzPts val="1920"/>
              <a:buFont typeface="Noto Sans Symbols"/>
              <a:buChar char="▪"/>
            </a:pPr>
            <a:r>
              <a:rPr lang="en-US" dirty="0">
                <a:solidFill>
                  <a:schemeClr val="tx1"/>
                </a:solidFill>
                <a:cs typeface="Arial"/>
                <a:sym typeface="Arial"/>
              </a:rPr>
              <a:t>165</a:t>
            </a:r>
            <a:r>
              <a:rPr lang="en-US" dirty="0">
                <a:solidFill>
                  <a:schemeClr val="tx1"/>
                </a:solidFill>
                <a:sym typeface="Arial"/>
              </a:rPr>
              <a:t> participants from 26 countries, including 7 local one-day tickets</a:t>
            </a:r>
            <a:br>
              <a:rPr lang="en-US" dirty="0">
                <a:solidFill>
                  <a:schemeClr val="tx1"/>
                </a:solidFill>
                <a:sym typeface="Arial"/>
              </a:rPr>
            </a:br>
            <a:r>
              <a:rPr lang="en-US" dirty="0">
                <a:solidFill>
                  <a:schemeClr val="tx1"/>
                </a:solidFill>
                <a:sym typeface="Arial"/>
              </a:rPr>
              <a:t>(25 participants from 9 countries outside Europe) </a:t>
            </a:r>
            <a:endParaRPr lang="en-US" dirty="0">
              <a:solidFill>
                <a:schemeClr val="tx1"/>
              </a:solidFill>
            </a:endParaRPr>
          </a:p>
          <a:p>
            <a:pPr marL="273050" lvl="0" indent="-273050">
              <a:spcBef>
                <a:spcPts val="1800"/>
              </a:spcBef>
              <a:buClr>
                <a:schemeClr val="dk1"/>
              </a:buClr>
              <a:buSzPts val="176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</a:rPr>
              <a:t>very high number of p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roposals, strict selection </a:t>
            </a:r>
            <a:b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(3 reviewers/proposal)</a:t>
            </a:r>
            <a:endParaRPr lang="en-US" dirty="0"/>
          </a:p>
          <a:p>
            <a:pPr marL="266700" lvl="0" indent="-266700">
              <a:spcBef>
                <a:spcPts val="1800"/>
              </a:spcBef>
              <a:buClr>
                <a:schemeClr val="dk1"/>
              </a:buClr>
              <a:buSzPts val="176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</a:rPr>
              <a:t>58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presentations in total, incl. keynotes, </a:t>
            </a:r>
            <a:r>
              <a:rPr lang="en-US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WiPs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and posters </a:t>
            </a:r>
            <a:b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+ two symposia</a:t>
            </a:r>
          </a:p>
          <a:p>
            <a:pPr marL="266700" lvl="0" indent="-266700">
              <a:spcBef>
                <a:spcPts val="1800"/>
              </a:spcBef>
              <a:buClr>
                <a:schemeClr val="dk1"/>
              </a:buClr>
              <a:buSzPts val="176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2 PCWs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32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Committee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Conference </a:t>
            </a:r>
            <a:r>
              <a:rPr lang="de-DE" dirty="0" err="1"/>
              <a:t>Organization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063776"/>
            <a:ext cx="10515600" cy="4113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Other Business</a:t>
            </a:r>
          </a:p>
          <a:p>
            <a:pPr marL="179388" lvl="0" indent="-179388">
              <a:spcBef>
                <a:spcPts val="3600"/>
              </a:spcBef>
              <a:buClr>
                <a:schemeClr val="dk1"/>
              </a:buClr>
              <a:buSzPts val="1920"/>
              <a:buFont typeface="Noto Sans Symbols"/>
              <a:buChar char="▪"/>
            </a:pPr>
            <a:r>
              <a:rPr lang="en-US" dirty="0" err="1">
                <a:solidFill>
                  <a:schemeClr val="tx1"/>
                </a:solidFill>
                <a:cs typeface="Arial"/>
                <a:sym typeface="Arial"/>
              </a:rPr>
              <a:t>Vademecum</a:t>
            </a:r>
            <a:r>
              <a:rPr lang="en-US" dirty="0">
                <a:solidFill>
                  <a:schemeClr val="tx1"/>
                </a:solidFill>
                <a:cs typeface="Arial"/>
                <a:sym typeface="Arial"/>
              </a:rPr>
              <a:t> for Conference Organizers updated (final revision process after Belfast conference)</a:t>
            </a:r>
            <a:endParaRPr lang="en-US" dirty="0">
              <a:solidFill>
                <a:schemeClr val="tx1"/>
              </a:solidFill>
            </a:endParaRPr>
          </a:p>
          <a:p>
            <a:pPr marL="273050" lvl="0" indent="-273050">
              <a:spcBef>
                <a:spcPts val="1800"/>
              </a:spcBef>
              <a:buClr>
                <a:schemeClr val="dk1"/>
              </a:buClr>
              <a:buSzPts val="176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</a:rPr>
              <a:t>Revision of vetting criteria ongoing</a:t>
            </a:r>
          </a:p>
          <a:p>
            <a:pPr marL="273050" lvl="0" indent="-273050">
              <a:spcBef>
                <a:spcPts val="1800"/>
              </a:spcBef>
              <a:buClr>
                <a:schemeClr val="dk1"/>
              </a:buClr>
              <a:buSzPts val="176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</a:rPr>
              <a:t>Monitoring of proposals for future EALTA conferences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916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90796-7CA2-9643-F4C5-72DEBCF2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3426732"/>
            <a:ext cx="10515600" cy="1376251"/>
          </a:xfrm>
        </p:spPr>
        <p:txBody>
          <a:bodyPr>
            <a:normAutofit/>
          </a:bodyPr>
          <a:lstStyle/>
          <a:p>
            <a:pPr algn="ctr"/>
            <a:r>
              <a:rPr lang="de-DE" b="1" dirty="0">
                <a:ea typeface="+mj-lt"/>
                <a:cs typeface="+mj-lt"/>
              </a:rPr>
              <a:t>Membership Committee</a:t>
            </a:r>
            <a:br>
              <a:rPr lang="de-DE" b="1" dirty="0">
                <a:ea typeface="+mj-lt"/>
                <a:cs typeface="+mj-lt"/>
              </a:rPr>
            </a:br>
            <a:r>
              <a:rPr lang="de-DE" sz="3600" dirty="0">
                <a:cs typeface="Calibri" panose="020F0502020204030204"/>
              </a:rPr>
              <a:t>Slobodanka </a:t>
            </a:r>
            <a:r>
              <a:rPr lang="de-DE" sz="3600" dirty="0" err="1">
                <a:cs typeface="Calibri" panose="020F0502020204030204"/>
              </a:rPr>
              <a:t>Dimova</a:t>
            </a:r>
            <a:r>
              <a:rPr lang="de-DE" sz="3600" dirty="0">
                <a:cs typeface="Calibri" panose="020F0502020204030204"/>
              </a:rPr>
              <a:t> (Chair)</a:t>
            </a:r>
            <a:endParaRPr lang="en-US" sz="3600" b="1" dirty="0" err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1246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3629" y="1603375"/>
            <a:ext cx="10515600" cy="655073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Membership Committee Members</a:t>
            </a:r>
            <a:endParaRPr lang="de-DE" dirty="0">
              <a:cs typeface="Calibri" panose="020F0502020204030204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816251"/>
            <a:ext cx="10515600" cy="336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de-DE" err="1">
                <a:solidFill>
                  <a:srgbClr val="000000"/>
                </a:solidFill>
                <a:latin typeface="Arial"/>
                <a:cs typeface="Arial"/>
              </a:rPr>
              <a:t>Tineke</a:t>
            </a:r>
            <a:r>
              <a:rPr lang="de-DE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de-DE" err="1">
                <a:solidFill>
                  <a:srgbClr val="000000"/>
                </a:solidFill>
                <a:latin typeface="Arial"/>
                <a:cs typeface="Arial"/>
              </a:rPr>
              <a:t>Brunfaut</a:t>
            </a:r>
            <a:endParaRPr lang="de-DE" err="1">
              <a:cs typeface="Calibri" panose="020F0502020204030204"/>
            </a:endParaRPr>
          </a:p>
          <a:p>
            <a:pPr algn="ctr">
              <a:lnSpc>
                <a:spcPct val="200000"/>
              </a:lnSpc>
            </a:pPr>
            <a:r>
              <a:rPr lang="de-DE" err="1">
                <a:solidFill>
                  <a:srgbClr val="000000"/>
                </a:solidFill>
                <a:latin typeface="Arial"/>
                <a:cs typeface="Arial"/>
              </a:rPr>
              <a:t>Nivja</a:t>
            </a:r>
            <a:r>
              <a:rPr lang="de-DE">
                <a:solidFill>
                  <a:srgbClr val="000000"/>
                </a:solidFill>
                <a:latin typeface="Arial"/>
                <a:cs typeface="Arial"/>
              </a:rPr>
              <a:t> de Jong</a:t>
            </a:r>
            <a:endParaRPr lang="de-DE">
              <a:cs typeface="Calibri" panose="020F0502020204030204"/>
            </a:endParaRPr>
          </a:p>
          <a:p>
            <a:pPr algn="ctr">
              <a:lnSpc>
                <a:spcPct val="200000"/>
              </a:lnSpc>
            </a:pPr>
            <a:r>
              <a:rPr lang="de-DE">
                <a:solidFill>
                  <a:srgbClr val="000000"/>
                </a:solidFill>
                <a:latin typeface="Arial"/>
                <a:cs typeface="Arial"/>
              </a:rPr>
              <a:t>Ari </a:t>
            </a:r>
            <a:r>
              <a:rPr lang="de-DE" err="1">
                <a:solidFill>
                  <a:srgbClr val="000000"/>
                </a:solidFill>
                <a:latin typeface="Arial"/>
                <a:cs typeface="Arial"/>
              </a:rPr>
              <a:t>Huhta</a:t>
            </a:r>
            <a:endParaRPr lang="de-DE" err="1">
              <a:cs typeface="Calibri" panose="020F0502020204030204"/>
            </a:endParaRPr>
          </a:p>
          <a:p>
            <a:pPr marL="0" indent="0">
              <a:buNone/>
            </a:pPr>
            <a:endParaRPr lang="de-D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951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E257-CB1A-163C-10F5-25C1A3EF7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alibri"/>
              </a:rPr>
              <a:t>EALTA Membership numbers 4 June 2024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79FFA-E3D7-C1B1-FEFC-6E5B3E124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Individual members:  </a:t>
            </a:r>
            <a:r>
              <a:rPr lang="en-US" b="1" dirty="0">
                <a:solidFill>
                  <a:srgbClr val="0000BB"/>
                </a:solidFill>
                <a:latin typeface="Arial"/>
                <a:cs typeface="Arial"/>
              </a:rPr>
              <a:t>1577 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/ </a:t>
            </a:r>
            <a:r>
              <a:rPr lang="en-US" sz="2400" i="1" dirty="0">
                <a:solidFill>
                  <a:srgbClr val="000000"/>
                </a:solidFill>
                <a:latin typeface="Arial"/>
                <a:cs typeface="Arial"/>
              </a:rPr>
              <a:t>43 countries  +128</a:t>
            </a:r>
            <a:endParaRPr lang="en-US" dirty="0"/>
          </a:p>
          <a:p>
            <a:pPr>
              <a:buNone/>
            </a:pPr>
            <a:r>
              <a:rPr lang="en-US" sz="2400" i="1" dirty="0">
                <a:solidFill>
                  <a:srgbClr val="000000"/>
                </a:solidFill>
                <a:latin typeface="Arial"/>
                <a:cs typeface="Arial"/>
              </a:rPr>
              <a:t>  </a:t>
            </a:r>
            <a:endParaRPr lang="en-US"/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Associate members:  </a:t>
            </a:r>
            <a:r>
              <a:rPr lang="en-US" b="1" dirty="0">
                <a:solidFill>
                  <a:srgbClr val="0000BB"/>
                </a:solidFill>
                <a:latin typeface="Arial"/>
                <a:cs typeface="Arial"/>
              </a:rPr>
              <a:t>316 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/ </a:t>
            </a:r>
            <a:r>
              <a:rPr lang="en-US" sz="2400" i="1" dirty="0">
                <a:solidFill>
                  <a:srgbClr val="000000"/>
                </a:solidFill>
                <a:latin typeface="Arial"/>
                <a:cs typeface="Arial"/>
              </a:rPr>
              <a:t>60 countries  +47</a:t>
            </a:r>
            <a:endParaRPr lang="en-US" dirty="0"/>
          </a:p>
          <a:p>
            <a:pPr>
              <a:buNone/>
            </a:pPr>
            <a:r>
              <a:rPr lang="en-US" sz="2400" i="1" dirty="0">
                <a:solidFill>
                  <a:srgbClr val="000000"/>
                </a:solidFill>
                <a:latin typeface="Arial"/>
                <a:cs typeface="Arial"/>
              </a:rPr>
              <a:t>  </a:t>
            </a:r>
            <a:endParaRPr lang="en-US"/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Institutional members:  </a:t>
            </a:r>
            <a:r>
              <a:rPr lang="en-US" b="1" dirty="0">
                <a:solidFill>
                  <a:srgbClr val="000099"/>
                </a:solidFill>
                <a:latin typeface="Arial"/>
                <a:cs typeface="Arial"/>
              </a:rPr>
              <a:t>69 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/ </a:t>
            </a:r>
            <a:r>
              <a:rPr lang="en-US" sz="2400" i="1" dirty="0">
                <a:solidFill>
                  <a:srgbClr val="000000"/>
                </a:solidFill>
                <a:latin typeface="Arial"/>
                <a:cs typeface="Arial"/>
              </a:rPr>
              <a:t>23 countries +1 </a:t>
            </a:r>
            <a:endParaRPr lang="en-US" dirty="0">
              <a:solidFill>
                <a:srgbClr val="242852"/>
              </a:solidFill>
              <a:latin typeface="Calibri" panose="020F0502020204030204"/>
              <a:cs typeface="Calibri" panose="020F0502020204030204"/>
            </a:endParaRPr>
          </a:p>
          <a:p>
            <a:pPr>
              <a:buNone/>
            </a:pPr>
            <a:r>
              <a:rPr lang="en-US" sz="2400" i="1" dirty="0">
                <a:solidFill>
                  <a:srgbClr val="000000"/>
                </a:solidFill>
                <a:latin typeface="Arial"/>
                <a:cs typeface="Arial"/>
              </a:rPr>
              <a:t>   </a:t>
            </a:r>
            <a:endParaRPr lang="en-US" dirty="0">
              <a:cs typeface="Calibri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Expert members:    </a:t>
            </a:r>
            <a:r>
              <a:rPr lang="en-US" b="1" dirty="0">
                <a:solidFill>
                  <a:srgbClr val="0000BB"/>
                </a:solidFill>
                <a:latin typeface="Arial"/>
                <a:cs typeface="Arial"/>
              </a:rPr>
              <a:t>20</a:t>
            </a:r>
            <a:r>
              <a:rPr lang="en-US" dirty="0">
                <a:solidFill>
                  <a:srgbClr val="0000BB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/ </a:t>
            </a:r>
            <a:r>
              <a:rPr lang="en-US" sz="2400" i="1" dirty="0">
                <a:solidFill>
                  <a:srgbClr val="000000"/>
                </a:solidFill>
                <a:latin typeface="Arial"/>
                <a:cs typeface="Arial"/>
              </a:rPr>
              <a:t>11 countries +1</a:t>
            </a:r>
            <a:endParaRPr lang="en-US" dirty="0"/>
          </a:p>
          <a:p>
            <a:pPr>
              <a:buNone/>
            </a:pPr>
            <a:endParaRPr lang="en-US" sz="2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Past expert members: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b="1" dirty="0">
                <a:solidFill>
                  <a:srgbClr val="0000BB"/>
                </a:solidFill>
                <a:latin typeface="Arial"/>
                <a:cs typeface="Arial"/>
              </a:rPr>
              <a:t>7</a:t>
            </a:r>
          </a:p>
          <a:p>
            <a:pPr>
              <a:buNone/>
            </a:pPr>
            <a:endParaRPr lang="en-US" sz="2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Affiliate sister organizations</a:t>
            </a:r>
            <a:r>
              <a:rPr lang="en-US" sz="2400" i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b="1" dirty="0">
                <a:solidFill>
                  <a:srgbClr val="0000BB"/>
                </a:solidFill>
                <a:latin typeface="Arial"/>
                <a:cs typeface="Arial"/>
              </a:rPr>
              <a:t>2</a:t>
            </a:r>
            <a:r>
              <a:rPr lang="en-US" i="1" dirty="0">
                <a:solidFill>
                  <a:srgbClr val="000000"/>
                </a:solidFill>
                <a:latin typeface="Arial"/>
                <a:cs typeface="Arial"/>
              </a:rPr>
              <a:t> / +</a:t>
            </a:r>
            <a:r>
              <a:rPr lang="en-US" sz="2400" i="1" dirty="0">
                <a:solidFill>
                  <a:srgbClr val="000000"/>
                </a:solidFill>
                <a:latin typeface="Arial"/>
                <a:cs typeface="Arial"/>
              </a:rPr>
              <a:t>1  </a:t>
            </a:r>
            <a:endParaRPr lang="en-US" dirty="0"/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6630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3CF30-161C-90BB-EF85-CC47A5EF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737" y="666728"/>
            <a:ext cx="5110389" cy="2387600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/>
              <a:t>2. Finances</a:t>
            </a:r>
            <a:br>
              <a:rPr lang="en-US" sz="4000" dirty="0"/>
            </a:b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08899-DC3E-3A67-56B8-A4C10DB3E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666" y="3866383"/>
            <a:ext cx="4036333" cy="1709849"/>
          </a:xfrm>
        </p:spPr>
        <p:txBody>
          <a:bodyPr anchor="b">
            <a:normAutofit/>
          </a:bodyPr>
          <a:lstStyle/>
          <a:p>
            <a:pPr algn="l"/>
            <a:r>
              <a:rPr lang="en-GB" sz="2000" dirty="0"/>
              <a:t>Voula Kanistra (Treasurer)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background with yellow numbers and stars&#10;&#10;Description automatically generated">
            <a:extLst>
              <a:ext uri="{FF2B5EF4-FFF2-40B4-BE49-F238E27FC236}">
                <a16:creationId xmlns:a16="http://schemas.microsoft.com/office/drawing/2014/main" id="{CD788ACB-AE56-D860-E101-B2FD0C38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26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de-DE" sz="4000" dirty="0" err="1"/>
              <a:t>Finances</a:t>
            </a:r>
            <a:endParaRPr lang="de-DE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D6AB8B-D9D8-69C7-1959-CC2CD985F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5080026" cy="3729034"/>
          </a:xfrm>
        </p:spPr>
        <p:txBody>
          <a:bodyPr>
            <a:normAutofit/>
          </a:bodyPr>
          <a:lstStyle/>
          <a:p>
            <a:r>
              <a:rPr lang="en-US" sz="2000" dirty="0"/>
              <a:t>Activation of euro account</a:t>
            </a:r>
          </a:p>
          <a:p>
            <a:r>
              <a:rPr lang="en-US" sz="2000" dirty="0"/>
              <a:t>Alternative ways to bring in income</a:t>
            </a:r>
          </a:p>
          <a:p>
            <a:r>
              <a:rPr lang="en-US" sz="2000" dirty="0"/>
              <a:t>Clear guidelines for conference - related expenses</a:t>
            </a:r>
          </a:p>
          <a:p>
            <a:r>
              <a:rPr lang="en-US" sz="2000" dirty="0"/>
              <a:t>Detailed conference budget template</a:t>
            </a:r>
          </a:p>
          <a:p>
            <a:r>
              <a:rPr lang="en-US" sz="2000" dirty="0"/>
              <a:t>We may need to implement a sustainability plan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AC20AB-0C08-E5A5-7E9C-DE9C22307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" t="4764" r="5623" b="11201"/>
          <a:stretch/>
        </p:blipFill>
        <p:spPr>
          <a:xfrm>
            <a:off x="6494929" y="0"/>
            <a:ext cx="5697072" cy="6858000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172910-D5AE-EF6B-C57B-1B7D40DF395B}"/>
              </a:ext>
            </a:extLst>
          </p:cNvPr>
          <p:cNvSpPr txBox="1"/>
          <p:nvPr/>
        </p:nvSpPr>
        <p:spPr>
          <a:xfrm>
            <a:off x="833630" y="5257800"/>
            <a:ext cx="4397828" cy="14773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Do you accept the 2023-2024 financial report?</a:t>
            </a:r>
          </a:p>
          <a:p>
            <a:r>
              <a:rPr lang="en-GB" dirty="0">
                <a:solidFill>
                  <a:schemeClr val="bg1"/>
                </a:solidFill>
              </a:rPr>
              <a:t>Yes</a:t>
            </a:r>
          </a:p>
          <a:p>
            <a:r>
              <a:rPr lang="en-GB" dirty="0">
                <a:solidFill>
                  <a:schemeClr val="bg1"/>
                </a:solidFill>
              </a:rPr>
              <a:t>No</a:t>
            </a:r>
          </a:p>
          <a:p>
            <a:r>
              <a:rPr lang="en-GB" dirty="0">
                <a:solidFill>
                  <a:schemeClr val="bg1"/>
                </a:solidFill>
              </a:rPr>
              <a:t>Abstain </a:t>
            </a:r>
          </a:p>
        </p:txBody>
      </p:sp>
    </p:spTree>
    <p:extLst>
      <p:ext uri="{BB962C8B-B14F-4D97-AF65-F5344CB8AC3E}">
        <p14:creationId xmlns:p14="http://schemas.microsoft.com/office/powerpoint/2010/main" val="278684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50B67E-36CB-9CAE-4450-B035D0A6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2095500" cy="322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1D84C4-394F-68B4-601E-C5D4B23A6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00013"/>
            <a:ext cx="1765300" cy="480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40278-795D-8A12-BDEE-7DF9562E7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0" y="0"/>
            <a:ext cx="27903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303A23-BAC9-A0BA-0ECD-9015BF6F0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125" y="0"/>
            <a:ext cx="166977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800DDE-5023-05DD-367E-2EDFF31A4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518" y="0"/>
            <a:ext cx="179498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AA1AD9-9E95-74BC-D372-F57FA3F31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00" y="0"/>
            <a:ext cx="208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96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16762-F0E9-4716-9852-9A7B8CFF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319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12D52-0474-512B-5914-B792F84E1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932" y="0"/>
            <a:ext cx="205545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262AB5-5902-99A1-CC92-19F37AF97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196" y="0"/>
            <a:ext cx="21354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0DF58-480F-65DE-6C93-8A175D600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777" y="0"/>
            <a:ext cx="192261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6732D-3981-AAAA-2DF3-11AE02778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163" y="0"/>
            <a:ext cx="214981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FABF18-8544-EA69-6938-C535EF360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0976" y="0"/>
            <a:ext cx="2120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48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3CF30-161C-90BB-EF85-CC47A5EF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737" y="666728"/>
            <a:ext cx="5110389" cy="2387600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/>
              <a:t>3. Election of Trustees</a:t>
            </a:r>
            <a:br>
              <a:rPr lang="en-US" sz="4000" dirty="0"/>
            </a:b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08899-DC3E-3A67-56B8-A4C10DB3E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666" y="3866383"/>
            <a:ext cx="4036333" cy="1709849"/>
          </a:xfrm>
        </p:spPr>
        <p:txBody>
          <a:bodyPr anchor="b">
            <a:normAutofit/>
          </a:bodyPr>
          <a:lstStyle/>
          <a:p>
            <a:pPr algn="l"/>
            <a:endParaRPr lang="en-GB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background with yellow numbers and stars&#10;&#10;Description automatically generated">
            <a:extLst>
              <a:ext uri="{FF2B5EF4-FFF2-40B4-BE49-F238E27FC236}">
                <a16:creationId xmlns:a16="http://schemas.microsoft.com/office/drawing/2014/main" id="{CD788ACB-AE56-D860-E101-B2FD0C38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4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FEA5-2294-0DED-7C13-B5440319E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Proposed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8F795-4ADC-5A1A-901E-8626F9C3C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Approval of the agenda and Approval of the minutes from the 2023 AGM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Reports on EALTA activities since the last AGM including: Activities and events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Election of Trustees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Revision of EALTA Guidelines for Good Practice: update from task force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Strategy regarding the future roles of the association in the professional lives of its members: update from task force 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/>
              <a:t>Upcoming</a:t>
            </a:r>
            <a:r>
              <a:rPr lang="de-DE" dirty="0"/>
              <a:t> EALTA </a:t>
            </a:r>
            <a:r>
              <a:rPr lang="de-DE" dirty="0" err="1"/>
              <a:t>Conferences</a:t>
            </a:r>
            <a:r>
              <a:rPr lang="de-DE" dirty="0"/>
              <a:t> </a:t>
            </a:r>
          </a:p>
          <a:p>
            <a:pPr marL="514350" indent="-514350">
              <a:buAutoNum type="arabicPeriod"/>
            </a:pPr>
            <a:r>
              <a:rPr lang="de-DE" dirty="0">
                <a:cs typeface="Calibri"/>
              </a:rPr>
              <a:t>Winter </a:t>
            </a:r>
            <a:r>
              <a:rPr lang="de-DE" dirty="0" err="1">
                <a:cs typeface="Calibri"/>
              </a:rPr>
              <a:t>school</a:t>
            </a:r>
            <a:endParaRPr lang="de-DE" dirty="0" err="1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Venue and date of the next AGM 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AOB </a:t>
            </a:r>
          </a:p>
          <a:p>
            <a:endParaRPr lang="en-GB" dirty="0"/>
          </a:p>
        </p:txBody>
      </p:sp>
      <p:sp>
        <p:nvSpPr>
          <p:cNvPr id="4" name="Google Shape;137;p2"/>
          <p:cNvSpPr txBox="1"/>
          <p:nvPr/>
        </p:nvSpPr>
        <p:spPr>
          <a:xfrm>
            <a:off x="6767892" y="4715024"/>
            <a:ext cx="4680520" cy="146193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020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you approve this agenda?</a:t>
            </a:r>
            <a:endParaRPr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Abstain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9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Nominations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6993736"/>
              </p:ext>
            </p:extLst>
          </p:nvPr>
        </p:nvGraphicFramePr>
        <p:xfrm>
          <a:off x="838200" y="1711325"/>
          <a:ext cx="10515584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7999">
                  <a:extLst>
                    <a:ext uri="{9D8B030D-6E8A-4147-A177-3AD203B41FA5}">
                      <a16:colId xmlns:a16="http://schemas.microsoft.com/office/drawing/2014/main" val="1706572877"/>
                    </a:ext>
                  </a:extLst>
                </a:gridCol>
                <a:gridCol w="1943999">
                  <a:extLst>
                    <a:ext uri="{9D8B030D-6E8A-4147-A177-3AD203B41FA5}">
                      <a16:colId xmlns:a16="http://schemas.microsoft.com/office/drawing/2014/main" val="1287962340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3368763289"/>
                    </a:ext>
                  </a:extLst>
                </a:gridCol>
                <a:gridCol w="1667999">
                  <a:extLst>
                    <a:ext uri="{9D8B030D-6E8A-4147-A177-3AD203B41FA5}">
                      <a16:colId xmlns:a16="http://schemas.microsoft.com/office/drawing/2014/main" val="4068406010"/>
                    </a:ext>
                  </a:extLst>
                </a:gridCol>
                <a:gridCol w="1923587">
                  <a:extLst>
                    <a:ext uri="{9D8B030D-6E8A-4147-A177-3AD203B41FA5}">
                      <a16:colId xmlns:a16="http://schemas.microsoft.com/office/drawing/2014/main" val="40149642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Trustee </a:t>
                      </a:r>
                      <a:r>
                        <a:rPr lang="de-DE" dirty="0" err="1"/>
                        <a:t>position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Nominated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dirty="0" err="1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Abstain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923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Chair </a:t>
                      </a:r>
                      <a:r>
                        <a:rPr lang="de-DE" err="1"/>
                        <a:t>of</a:t>
                      </a:r>
                      <a:r>
                        <a:rPr lang="de-DE" dirty="0"/>
                        <a:t> </a:t>
                      </a:r>
                      <a:r>
                        <a:rPr lang="de-DE" err="1"/>
                        <a:t>the</a:t>
                      </a:r>
                      <a:r>
                        <a:rPr lang="de-DE" dirty="0"/>
                        <a:t> Membership</a:t>
                      </a:r>
                      <a:r>
                        <a:rPr lang="de-DE" baseline="0" dirty="0"/>
                        <a:t> Committee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Karin Vogt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098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Martina </a:t>
                      </a:r>
                      <a:r>
                        <a:rPr lang="de-DE" dirty="0" err="1"/>
                        <a:t>Hulešova</a:t>
                      </a:r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739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957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Election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Chair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Membership </a:t>
            </a:r>
            <a:r>
              <a:rPr lang="de-DE" dirty="0" err="1"/>
              <a:t>Committee</a:t>
            </a:r>
            <a:endParaRPr lang="de-DE" dirty="0"/>
          </a:p>
        </p:txBody>
      </p:sp>
      <p:sp>
        <p:nvSpPr>
          <p:cNvPr id="5" name="Google Shape;137;p2"/>
          <p:cNvSpPr txBox="1"/>
          <p:nvPr/>
        </p:nvSpPr>
        <p:spPr>
          <a:xfrm>
            <a:off x="995449" y="4402107"/>
            <a:ext cx="1918667" cy="113873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020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DE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nomination</a:t>
            </a:r>
            <a:r>
              <a:rPr lang="de-DE" dirty="0"/>
              <a:t>: Karin Vogt,</a:t>
            </a:r>
          </a:p>
          <a:p>
            <a:pPr marL="0" indent="0">
              <a:buNone/>
            </a:pPr>
            <a:r>
              <a:rPr lang="de-DE" dirty="0" err="1"/>
              <a:t>Nominated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Norman Verhelst and Eli Moe</a:t>
            </a:r>
          </a:p>
        </p:txBody>
      </p:sp>
      <p:sp>
        <p:nvSpPr>
          <p:cNvPr id="7" name="Google Shape;137;p2"/>
          <p:cNvSpPr txBox="1"/>
          <p:nvPr/>
        </p:nvSpPr>
        <p:spPr>
          <a:xfrm>
            <a:off x="3224477" y="4402107"/>
            <a:ext cx="1918667" cy="113873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020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DE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lang="de-DE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37;p2"/>
          <p:cNvSpPr txBox="1"/>
          <p:nvPr/>
        </p:nvSpPr>
        <p:spPr>
          <a:xfrm>
            <a:off x="5453505" y="4402106"/>
            <a:ext cx="1918667" cy="113873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020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DE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---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387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Election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Member</a:t>
            </a:r>
          </a:p>
        </p:txBody>
      </p:sp>
      <p:sp>
        <p:nvSpPr>
          <p:cNvPr id="5" name="Google Shape;137;p2"/>
          <p:cNvSpPr txBox="1"/>
          <p:nvPr/>
        </p:nvSpPr>
        <p:spPr>
          <a:xfrm>
            <a:off x="995449" y="4402107"/>
            <a:ext cx="1918667" cy="113873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020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DE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nomination</a:t>
            </a:r>
            <a:r>
              <a:rPr lang="de-DE" dirty="0"/>
              <a:t>: Martina </a:t>
            </a:r>
            <a:r>
              <a:rPr lang="de-DE" dirty="0" err="1"/>
              <a:t>Hulešova</a:t>
            </a:r>
            <a:r>
              <a:rPr lang="de-DE" dirty="0"/>
              <a:t>,</a:t>
            </a:r>
          </a:p>
          <a:p>
            <a:pPr marL="0" indent="0">
              <a:buNone/>
            </a:pPr>
            <a:r>
              <a:rPr lang="de-DE" dirty="0" err="1"/>
              <a:t>Nominated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Peter Lenz and Tony Clark</a:t>
            </a:r>
          </a:p>
        </p:txBody>
      </p:sp>
      <p:sp>
        <p:nvSpPr>
          <p:cNvPr id="7" name="Google Shape;137;p2"/>
          <p:cNvSpPr txBox="1"/>
          <p:nvPr/>
        </p:nvSpPr>
        <p:spPr>
          <a:xfrm>
            <a:off x="3224477" y="4402107"/>
            <a:ext cx="1918667" cy="113873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020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DE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lang="de-DE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37;p2"/>
          <p:cNvSpPr txBox="1"/>
          <p:nvPr/>
        </p:nvSpPr>
        <p:spPr>
          <a:xfrm>
            <a:off x="5453505" y="4402106"/>
            <a:ext cx="1918667" cy="113873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020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DE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---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634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3CF30-161C-90BB-EF85-CC47A5EF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37" y="666728"/>
            <a:ext cx="4624389" cy="2387600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/>
              <a:t>4. Revision of EALTA Guidelines for Good Practice</a:t>
            </a:r>
            <a:br>
              <a:rPr lang="en-US" sz="4000" dirty="0"/>
            </a:b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08899-DC3E-3A67-56B8-A4C10DB3E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416" y="4179346"/>
            <a:ext cx="4036333" cy="1920759"/>
          </a:xfrm>
        </p:spPr>
        <p:txBody>
          <a:bodyPr anchor="b">
            <a:normAutofit/>
          </a:bodyPr>
          <a:lstStyle/>
          <a:p>
            <a:pPr algn="l"/>
            <a:r>
              <a:rPr lang="en-GB" sz="2800" b="1" dirty="0"/>
              <a:t>Update from task force</a:t>
            </a:r>
          </a:p>
          <a:p>
            <a:pPr algn="l"/>
            <a:endParaRPr lang="en-GB" sz="2800" dirty="0">
              <a:cs typeface="Calibri"/>
            </a:endParaRPr>
          </a:p>
          <a:p>
            <a:pPr algn="l"/>
            <a:r>
              <a:rPr lang="en-GB" sz="2800" dirty="0">
                <a:cs typeface="Calibri"/>
              </a:rPr>
              <a:t>Ari Huhta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background with yellow numbers and stars&#10;&#10;Description automatically generated">
            <a:extLst>
              <a:ext uri="{FF2B5EF4-FFF2-40B4-BE49-F238E27FC236}">
                <a16:creationId xmlns:a16="http://schemas.microsoft.com/office/drawing/2014/main" id="{CD788ACB-AE56-D860-E101-B2FD0C38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92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3CF30-161C-90BB-EF85-CC47A5EF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37" y="666728"/>
            <a:ext cx="4624389" cy="2387600"/>
          </a:xfrm>
        </p:spPr>
        <p:txBody>
          <a:bodyPr anchor="t">
            <a:noAutofit/>
          </a:bodyPr>
          <a:lstStyle/>
          <a:p>
            <a:pPr algn="l"/>
            <a:r>
              <a:rPr lang="en-US" sz="4000" dirty="0"/>
              <a:t>5. Strategy regarding the future roles of the association in the professional lives of its members</a:t>
            </a:r>
            <a:br>
              <a:rPr lang="en-US" sz="4000" dirty="0"/>
            </a:br>
            <a:endParaRPr lang="en-GB" sz="4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background with yellow numbers and stars&#10;&#10;Description automatically generated">
            <a:extLst>
              <a:ext uri="{FF2B5EF4-FFF2-40B4-BE49-F238E27FC236}">
                <a16:creationId xmlns:a16="http://schemas.microsoft.com/office/drawing/2014/main" id="{CD788ACB-AE56-D860-E101-B2FD0C38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C3AFC87-125F-5B00-2AE8-B971AE323CBD}"/>
              </a:ext>
            </a:extLst>
          </p:cNvPr>
          <p:cNvSpPr txBox="1">
            <a:spLocks/>
          </p:cNvSpPr>
          <p:nvPr/>
        </p:nvSpPr>
        <p:spPr>
          <a:xfrm>
            <a:off x="827416" y="4179346"/>
            <a:ext cx="4036333" cy="19207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/>
              <a:t>Update from task force</a:t>
            </a:r>
          </a:p>
          <a:p>
            <a:pPr algn="l"/>
            <a:endParaRPr lang="en-GB" sz="2800" dirty="0">
              <a:cs typeface="Calibri"/>
            </a:endParaRPr>
          </a:p>
          <a:p>
            <a:pPr algn="l"/>
            <a:r>
              <a:rPr lang="en-GB" sz="2800" dirty="0">
                <a:cs typeface="Calibri"/>
              </a:rPr>
              <a:t>Peter Lenz</a:t>
            </a:r>
          </a:p>
        </p:txBody>
      </p:sp>
    </p:spTree>
    <p:extLst>
      <p:ext uri="{BB962C8B-B14F-4D97-AF65-F5344CB8AC3E}">
        <p14:creationId xmlns:p14="http://schemas.microsoft.com/office/powerpoint/2010/main" val="4250888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Future </a:t>
            </a:r>
            <a:r>
              <a:rPr lang="de-DE" dirty="0" err="1"/>
              <a:t>Roles</a:t>
            </a:r>
            <a:r>
              <a:rPr lang="de-DE" dirty="0"/>
              <a:t> Task Force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Task Force Members</a:t>
            </a:r>
            <a:br>
              <a:rPr lang="de-DE" dirty="0"/>
            </a:br>
            <a:endParaRPr lang="de-DE" dirty="0"/>
          </a:p>
          <a:p>
            <a:pPr marL="357188" indent="-357188">
              <a:buFont typeface="Symbol" panose="05050102010706020507" pitchFamily="18" charset="2"/>
              <a:buChar char="-"/>
            </a:pPr>
            <a:r>
              <a:rPr lang="de-DE" dirty="0"/>
              <a:t>Tineke Brunfaut</a:t>
            </a:r>
          </a:p>
          <a:p>
            <a:pPr marL="357188" indent="-357188">
              <a:buFont typeface="Symbol" panose="05050102010706020507" pitchFamily="18" charset="2"/>
              <a:buChar char="-"/>
            </a:pPr>
            <a:r>
              <a:rPr lang="de-DE" dirty="0"/>
              <a:t>Tony Clark</a:t>
            </a:r>
          </a:p>
          <a:p>
            <a:pPr marL="357188" indent="-357188">
              <a:buFont typeface="Symbol" panose="05050102010706020507" pitchFamily="18" charset="2"/>
              <a:buChar char="-"/>
            </a:pPr>
            <a:r>
              <a:rPr lang="de-DE" dirty="0"/>
              <a:t>Peter Lenz (</a:t>
            </a:r>
            <a:r>
              <a:rPr lang="de-DE" dirty="0" err="1"/>
              <a:t>co-ordinator</a:t>
            </a:r>
            <a:r>
              <a:rPr lang="de-DE" dirty="0"/>
              <a:t>)</a:t>
            </a:r>
          </a:p>
          <a:p>
            <a:pPr marL="357188" indent="-357188">
              <a:buFont typeface="Symbol" panose="05050102010706020507" pitchFamily="18" charset="2"/>
              <a:buChar char="-"/>
            </a:pPr>
            <a:r>
              <a:rPr lang="de-DE" dirty="0"/>
              <a:t>Doris Moser-Frötscher</a:t>
            </a:r>
          </a:p>
          <a:p>
            <a:pPr marL="357188" indent="-357188">
              <a:buFont typeface="Symbol" panose="05050102010706020507" pitchFamily="18" charset="2"/>
              <a:buChar char="-"/>
            </a:pPr>
            <a:r>
              <a:rPr lang="de-DE" dirty="0"/>
              <a:t>Karin Vogt</a:t>
            </a:r>
          </a:p>
          <a:p>
            <a:pPr marL="357188" indent="-357188">
              <a:buFont typeface="Symbol" panose="05050102010706020507" pitchFamily="18" charset="2"/>
              <a:buChar char="-"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Thanks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Exec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their</a:t>
            </a:r>
            <a:r>
              <a:rPr lang="de-DE" b="1" dirty="0"/>
              <a:t> </a:t>
            </a:r>
            <a:r>
              <a:rPr lang="de-DE" b="1" dirty="0" err="1"/>
              <a:t>contributions</a:t>
            </a:r>
            <a:r>
              <a:rPr lang="de-DE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276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Membership Survey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305858"/>
            <a:ext cx="10515600" cy="48847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b="1" dirty="0"/>
              <a:t>Areas </a:t>
            </a:r>
            <a:r>
              <a:rPr lang="de-DE" b="1" dirty="0" err="1"/>
              <a:t>covered</a:t>
            </a:r>
            <a:endParaRPr lang="de-DE" b="1" dirty="0"/>
          </a:p>
          <a:p>
            <a:pPr marL="449263" indent="-449263">
              <a:buNone/>
            </a:pPr>
            <a:r>
              <a:rPr lang="de-DE" dirty="0"/>
              <a:t>A	</a:t>
            </a:r>
            <a:r>
              <a:rPr lang="de-DE" dirty="0" err="1"/>
              <a:t>Member‘s</a:t>
            </a:r>
            <a:r>
              <a:rPr lang="de-DE" dirty="0"/>
              <a:t> </a:t>
            </a:r>
            <a:r>
              <a:rPr lang="de-DE" dirty="0" err="1"/>
              <a:t>background</a:t>
            </a:r>
            <a:endParaRPr lang="de-DE" dirty="0"/>
          </a:p>
          <a:p>
            <a:pPr marL="449263" indent="-449263">
              <a:buNone/>
            </a:pPr>
            <a:r>
              <a:rPr lang="de-DE" dirty="0"/>
              <a:t>B	Opinion on </a:t>
            </a:r>
            <a:r>
              <a:rPr lang="de-DE" dirty="0" err="1"/>
              <a:t>EALTA‘s</a:t>
            </a:r>
            <a:r>
              <a:rPr lang="de-DE" dirty="0"/>
              <a:t> </a:t>
            </a:r>
            <a:r>
              <a:rPr lang="de-DE" dirty="0" err="1"/>
              <a:t>mission</a:t>
            </a:r>
            <a:endParaRPr lang="de-DE" dirty="0"/>
          </a:p>
          <a:p>
            <a:pPr marL="449263" indent="-449263">
              <a:buNone/>
            </a:pPr>
            <a:r>
              <a:rPr lang="de-DE" dirty="0"/>
              <a:t>C	Opinion on </a:t>
            </a:r>
            <a:r>
              <a:rPr lang="de-DE" dirty="0" err="1"/>
              <a:t>EALTA‘s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activities</a:t>
            </a:r>
            <a:endParaRPr lang="de-DE" dirty="0"/>
          </a:p>
          <a:p>
            <a:pPr marL="906463" lvl="1" indent="-449263">
              <a:buNone/>
              <a:tabLst>
                <a:tab pos="1347788" algn="l"/>
              </a:tabLst>
            </a:pPr>
            <a:r>
              <a:rPr lang="de-DE" dirty="0"/>
              <a:t>C1	EALTA Annual Conference (</a:t>
            </a:r>
            <a:r>
              <a:rPr lang="de-DE" dirty="0" err="1"/>
              <a:t>including</a:t>
            </a:r>
            <a:r>
              <a:rPr lang="de-DE" dirty="0"/>
              <a:t> a potential online </a:t>
            </a:r>
            <a:r>
              <a:rPr lang="de-DE" dirty="0" err="1"/>
              <a:t>conference</a:t>
            </a:r>
            <a:r>
              <a:rPr lang="de-DE" dirty="0"/>
              <a:t>)</a:t>
            </a:r>
          </a:p>
          <a:p>
            <a:pPr marL="906463" lvl="1" indent="-449263">
              <a:buNone/>
              <a:tabLst>
                <a:tab pos="1347788" algn="l"/>
              </a:tabLst>
            </a:pPr>
            <a:r>
              <a:rPr lang="de-DE" dirty="0"/>
              <a:t>C2	Other EALTA </a:t>
            </a:r>
            <a:r>
              <a:rPr lang="de-DE" dirty="0" err="1"/>
              <a:t>events</a:t>
            </a:r>
            <a:endParaRPr lang="de-DE" dirty="0"/>
          </a:p>
          <a:p>
            <a:pPr marL="906463" lvl="1" indent="-449263">
              <a:buNone/>
              <a:tabLst>
                <a:tab pos="1347788" algn="l"/>
              </a:tabLst>
            </a:pPr>
            <a:r>
              <a:rPr lang="de-DE" dirty="0"/>
              <a:t>C3	EALTA online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channels</a:t>
            </a:r>
            <a:endParaRPr lang="de-DE" dirty="0"/>
          </a:p>
          <a:p>
            <a:pPr marL="906463" lvl="1" indent="-449263">
              <a:buNone/>
              <a:tabLst>
                <a:tab pos="1347788" algn="l"/>
              </a:tabLst>
            </a:pPr>
            <a:r>
              <a:rPr lang="de-DE" dirty="0"/>
              <a:t>C4	EALTA </a:t>
            </a:r>
            <a:r>
              <a:rPr lang="de-DE" dirty="0" err="1"/>
              <a:t>offers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and </a:t>
            </a:r>
            <a:r>
              <a:rPr lang="de-DE" dirty="0" err="1"/>
              <a:t>teachers</a:t>
            </a:r>
            <a:endParaRPr lang="de-DE" dirty="0"/>
          </a:p>
          <a:p>
            <a:pPr marL="449263" indent="-449263">
              <a:buNone/>
            </a:pPr>
            <a:r>
              <a:rPr lang="de-DE" dirty="0"/>
              <a:t>D	Other </a:t>
            </a:r>
            <a:r>
              <a:rPr lang="de-DE" dirty="0" err="1"/>
              <a:t>thoughts</a:t>
            </a:r>
            <a:r>
              <a:rPr lang="de-DE" dirty="0"/>
              <a:t> and </a:t>
            </a:r>
            <a:r>
              <a:rPr lang="de-DE" dirty="0" err="1"/>
              <a:t>suggestions</a:t>
            </a:r>
            <a:endParaRPr lang="de-DE" dirty="0"/>
          </a:p>
          <a:p>
            <a:pPr marL="449263" indent="-449263">
              <a:buNone/>
            </a:pPr>
            <a:endParaRPr lang="de-DE" dirty="0"/>
          </a:p>
          <a:p>
            <a:pPr marL="449263" indent="-449263">
              <a:buNone/>
            </a:pPr>
            <a:r>
              <a:rPr lang="de-DE" b="1" dirty="0"/>
              <a:t>Response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questionnaire</a:t>
            </a:r>
            <a:r>
              <a:rPr lang="de-DE" dirty="0"/>
              <a:t>: </a:t>
            </a:r>
            <a:r>
              <a:rPr lang="de-DE" b="1" dirty="0"/>
              <a:t>142 </a:t>
            </a:r>
            <a:r>
              <a:rPr lang="de-DE" b="1" dirty="0" err="1"/>
              <a:t>members</a:t>
            </a:r>
            <a:r>
              <a:rPr lang="de-DE" dirty="0"/>
              <a:t>, ~ 80 %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end</a:t>
            </a:r>
          </a:p>
          <a:p>
            <a:pPr marL="449263" indent="-449263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6445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D401212-3716-2BD7-F1B1-265557C1CA91}"/>
              </a:ext>
            </a:extLst>
          </p:cNvPr>
          <p:cNvSpPr/>
          <p:nvPr/>
        </p:nvSpPr>
        <p:spPr>
          <a:xfrm>
            <a:off x="5607424" y="1571365"/>
            <a:ext cx="5671482" cy="5152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Mission </a:t>
            </a:r>
            <a:r>
              <a:rPr lang="de-DE" dirty="0" err="1"/>
              <a:t>statement</a:t>
            </a: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E1AB5A9-0738-C5CD-7DBB-22B4ABB5D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0198"/>
            <a:ext cx="10515600" cy="4884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600" dirty="0"/>
              <a:t>Q12 </a:t>
            </a:r>
            <a:r>
              <a:rPr lang="en-US" sz="2600" dirty="0"/>
              <a:t>To what extent does EALTA’s mission statement align with your expectations of the association?</a:t>
            </a:r>
            <a:endParaRPr lang="de-CH" sz="2600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AEC1D75-99A2-3CA3-FA13-2825AB83F850}"/>
              </a:ext>
            </a:extLst>
          </p:cNvPr>
          <p:cNvGrpSpPr/>
          <p:nvPr/>
        </p:nvGrpSpPr>
        <p:grpSpPr>
          <a:xfrm>
            <a:off x="6143891" y="1571365"/>
            <a:ext cx="5135015" cy="5064965"/>
            <a:chOff x="6109254" y="1675271"/>
            <a:chExt cx="5135015" cy="5064965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2771F6F-3054-A50C-A3AC-49DC654C4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5396" y="1675271"/>
              <a:ext cx="3958873" cy="5064965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9960DB5-9350-5565-2EAC-3F6A02DC4025}"/>
                </a:ext>
              </a:extLst>
            </p:cNvPr>
            <p:cNvSpPr txBox="1"/>
            <p:nvPr/>
          </p:nvSpPr>
          <p:spPr>
            <a:xfrm>
              <a:off x="6256454" y="1814945"/>
              <a:ext cx="1040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CH" dirty="0"/>
                <a:t>Not at all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8268203-5D87-0603-6893-3C19B00B82A3}"/>
                </a:ext>
              </a:extLst>
            </p:cNvPr>
            <p:cNvSpPr txBox="1"/>
            <p:nvPr/>
          </p:nvSpPr>
          <p:spPr>
            <a:xfrm>
              <a:off x="6414987" y="5735633"/>
              <a:ext cx="896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CH" dirty="0" err="1"/>
                <a:t>Entirely</a:t>
              </a:r>
              <a:endParaRPr lang="de-CH" dirty="0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F800F06-ABBD-9F26-E15A-6D9F978E0257}"/>
                </a:ext>
              </a:extLst>
            </p:cNvPr>
            <p:cNvSpPr txBox="1"/>
            <p:nvPr/>
          </p:nvSpPr>
          <p:spPr>
            <a:xfrm>
              <a:off x="6109254" y="6168392"/>
              <a:ext cx="1206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CH" sz="1600" dirty="0" err="1"/>
                <a:t>Don’t</a:t>
              </a:r>
              <a:r>
                <a:rPr lang="de-CH" sz="1600" dirty="0"/>
                <a:t> </a:t>
              </a:r>
              <a:r>
                <a:rPr lang="de-CH" dirty="0" err="1"/>
                <a:t>know</a:t>
              </a:r>
              <a:endParaRPr lang="de-CH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106E71E0-0AA0-EA43-C2B3-8515B50AAB21}"/>
              </a:ext>
            </a:extLst>
          </p:cNvPr>
          <p:cNvSpPr txBox="1"/>
          <p:nvPr/>
        </p:nvSpPr>
        <p:spPr>
          <a:xfrm>
            <a:off x="908957" y="2275114"/>
            <a:ext cx="4506686" cy="1932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0">
                <a:effectLst/>
                <a:latin typeface="Aptos" panose="020B0004020202020204" pitchFamily="34" charset="0"/>
                <a:ea typeface="Aptos" panose="020B0004020202020204" pitchFamily="34" charset="0"/>
                <a:cs typeface="DejaVuSerif"/>
              </a:rPr>
              <a:t>EALTA’s mission</a:t>
            </a:r>
            <a:endParaRPr lang="en-US" sz="2000" kern="0" dirty="0">
              <a:effectLst/>
              <a:latin typeface="Aptos" panose="020B0004020202020204" pitchFamily="34" charset="0"/>
              <a:ea typeface="Aptos" panose="020B0004020202020204" pitchFamily="34" charset="0"/>
              <a:cs typeface="DejaVuSerif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20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DejaVuSerif"/>
              </a:rPr>
              <a:t>promote understanding of theoretical principles of LT&amp;A</a:t>
            </a:r>
            <a:endParaRPr lang="de-CH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20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DejaVuSerif"/>
              </a:rPr>
              <a:t>promote improvement and sharing of T&amp;A practices throughout Europe</a:t>
            </a:r>
            <a:endParaRPr lang="de-CH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841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7F82BC4-F7B6-799B-3170-242ACBEBBA77}"/>
              </a:ext>
            </a:extLst>
          </p:cNvPr>
          <p:cNvSpPr/>
          <p:nvPr/>
        </p:nvSpPr>
        <p:spPr>
          <a:xfrm>
            <a:off x="936000" y="1741394"/>
            <a:ext cx="10260000" cy="455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EALTA Information Channels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1" y="1116000"/>
            <a:ext cx="10341428" cy="488471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Q39 </a:t>
            </a:r>
            <a:r>
              <a:rPr lang="en-US" dirty="0"/>
              <a:t>How often do you read discussion list messages</a:t>
            </a:r>
            <a:r>
              <a:rPr lang="de-DE" dirty="0"/>
              <a:t>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5000EFC-CD5D-D5F6-A335-DAA7E6F7E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053" y="1566669"/>
            <a:ext cx="8942848" cy="457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62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44BC7F7-E466-C9BF-1939-40B5591EFD9B}"/>
              </a:ext>
            </a:extLst>
          </p:cNvPr>
          <p:cNvSpPr/>
          <p:nvPr/>
        </p:nvSpPr>
        <p:spPr>
          <a:xfrm>
            <a:off x="936000" y="1741394"/>
            <a:ext cx="10260000" cy="455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EALTA Information Channels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16000"/>
            <a:ext cx="10363199" cy="488471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Q44 </a:t>
            </a:r>
            <a:r>
              <a:rPr lang="en-US" dirty="0"/>
              <a:t>Have you ever visited the EALTA </a:t>
            </a:r>
            <a:r>
              <a:rPr lang="en-US" dirty="0" err="1"/>
              <a:t>Youtube</a:t>
            </a:r>
            <a:r>
              <a:rPr lang="en-US" dirty="0"/>
              <a:t> channel?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72333C9-2EC8-F5EA-3840-AED42D482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09" y="1716319"/>
            <a:ext cx="9036425" cy="455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2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aper with text on it&#10;&#10;Description automatically generated">
            <a:extLst>
              <a:ext uri="{FF2B5EF4-FFF2-40B4-BE49-F238E27FC236}">
                <a16:creationId xmlns:a16="http://schemas.microsoft.com/office/drawing/2014/main" id="{B78D3C6D-EF5B-AA38-D982-A44A59BB0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03" b="13273"/>
          <a:stretch/>
        </p:blipFill>
        <p:spPr>
          <a:xfrm>
            <a:off x="646927" y="1248582"/>
            <a:ext cx="5554640" cy="5429252"/>
          </a:xfrm>
        </p:spPr>
      </p:pic>
      <p:sp>
        <p:nvSpPr>
          <p:cNvPr id="4" name="Google Shape;137;p2"/>
          <p:cNvSpPr txBox="1"/>
          <p:nvPr/>
        </p:nvSpPr>
        <p:spPr>
          <a:xfrm>
            <a:off x="6673280" y="4345733"/>
            <a:ext cx="4680520" cy="183123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020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you approve </a:t>
            </a:r>
            <a:r>
              <a:rPr lang="de-DE" sz="24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minutes</a:t>
            </a:r>
            <a:r>
              <a:rPr lang="de-DE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2023 AGM?</a:t>
            </a:r>
            <a:endParaRPr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Abstain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D322D7F-C0E9-8A2C-2746-9C42E974D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" y="365125"/>
            <a:ext cx="12171600" cy="655073"/>
          </a:xfrm>
        </p:spPr>
        <p:txBody>
          <a:bodyPr>
            <a:normAutofit fontScale="90000"/>
          </a:bodyPr>
          <a:lstStyle/>
          <a:p>
            <a:pPr marL="457200" indent="-457200">
              <a:buAutoNum type="arabicPeriod"/>
            </a:pPr>
            <a:r>
              <a:rPr lang="en-US" dirty="0">
                <a:cs typeface="Calibri"/>
              </a:rPr>
              <a:t>Approval of current agenda &amp; minutes from AGM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9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2F0EAE2-114A-075A-B83A-627C1B147A6B}"/>
              </a:ext>
            </a:extLst>
          </p:cNvPr>
          <p:cNvSpPr/>
          <p:nvPr/>
        </p:nvSpPr>
        <p:spPr>
          <a:xfrm>
            <a:off x="936000" y="1741394"/>
            <a:ext cx="10260000" cy="455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Expanding </a:t>
            </a:r>
            <a:r>
              <a:rPr lang="de-DE" dirty="0" err="1"/>
              <a:t>Social</a:t>
            </a:r>
            <a:r>
              <a:rPr lang="de-DE" dirty="0"/>
              <a:t> Media Presence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1" y="1116000"/>
            <a:ext cx="9682842" cy="488471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Q46 </a:t>
            </a:r>
            <a:r>
              <a:rPr lang="en-US" dirty="0"/>
              <a:t>Is expanded social media presence desirable</a:t>
            </a:r>
            <a:r>
              <a:rPr lang="de-DE" dirty="0"/>
              <a:t>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C37CC8-45C9-DC85-37BA-FCD4114FA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3" y="1711013"/>
            <a:ext cx="9291919" cy="455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07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86BE184-CBDD-C739-5B8B-D4E00AADFFFE}"/>
              </a:ext>
            </a:extLst>
          </p:cNvPr>
          <p:cNvSpPr/>
          <p:nvPr/>
        </p:nvSpPr>
        <p:spPr>
          <a:xfrm>
            <a:off x="936000" y="1741394"/>
            <a:ext cx="10260000" cy="455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Expanding </a:t>
            </a:r>
            <a:r>
              <a:rPr lang="de-DE" dirty="0" err="1"/>
              <a:t>Social</a:t>
            </a:r>
            <a:r>
              <a:rPr lang="de-DE" dirty="0"/>
              <a:t> Media Presence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8965CCB-E4CB-198C-7F95-5BEF3E55F02F}"/>
              </a:ext>
            </a:extLst>
          </p:cNvPr>
          <p:cNvSpPr txBox="1">
            <a:spLocks/>
          </p:cNvSpPr>
          <p:nvPr/>
        </p:nvSpPr>
        <p:spPr>
          <a:xfrm>
            <a:off x="884730" y="1116000"/>
            <a:ext cx="9603655" cy="4884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q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dirty="0"/>
              <a:t>Q47 </a:t>
            </a:r>
            <a:r>
              <a:rPr lang="en-US" dirty="0"/>
              <a:t>What additional channel(s) would you prefer for EALTA?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746DEF5-BF9F-114C-DA25-C526CC24D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064" y="1515529"/>
            <a:ext cx="9020735" cy="509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0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FA89226-2ED1-A39F-07EB-C53883277BA6}"/>
              </a:ext>
            </a:extLst>
          </p:cNvPr>
          <p:cNvSpPr/>
          <p:nvPr/>
        </p:nvSpPr>
        <p:spPr>
          <a:xfrm>
            <a:off x="936000" y="1741394"/>
            <a:ext cx="10260000" cy="455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Students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1" y="1116000"/>
            <a:ext cx="10404230" cy="488471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Q50 </a:t>
            </a:r>
            <a:r>
              <a:rPr lang="en-US" dirty="0"/>
              <a:t>Should EALTA offer specific activities for student members?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524D6C-1253-779D-2B93-33EE3C93E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508" y="1706185"/>
            <a:ext cx="8921076" cy="429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22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946E114-D46B-06BB-8929-332990B81FCF}"/>
              </a:ext>
            </a:extLst>
          </p:cNvPr>
          <p:cNvSpPr/>
          <p:nvPr/>
        </p:nvSpPr>
        <p:spPr>
          <a:xfrm>
            <a:off x="936000" y="1741394"/>
            <a:ext cx="10260000" cy="455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Teachers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8965CCB-E4CB-198C-7F95-5BEF3E55F02F}"/>
              </a:ext>
            </a:extLst>
          </p:cNvPr>
          <p:cNvSpPr txBox="1">
            <a:spLocks/>
          </p:cNvSpPr>
          <p:nvPr/>
        </p:nvSpPr>
        <p:spPr>
          <a:xfrm>
            <a:off x="961292" y="1116000"/>
            <a:ext cx="10226254" cy="4884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q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dirty="0"/>
              <a:t>Q52 </a:t>
            </a:r>
            <a:r>
              <a:rPr lang="en-US" dirty="0"/>
              <a:t>Should EALTA offer specific activities for teachers?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D98C2A7-C942-8167-6EDB-251594A6F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787" y="1634895"/>
            <a:ext cx="9162355" cy="43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33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F75731A-D55A-7F7E-9F2F-4CC16F3FC2C3}"/>
              </a:ext>
            </a:extLst>
          </p:cNvPr>
          <p:cNvSpPr/>
          <p:nvPr/>
        </p:nvSpPr>
        <p:spPr>
          <a:xfrm>
            <a:off x="934559" y="1524297"/>
            <a:ext cx="10260000" cy="4654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EALTA Annual Conference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018800"/>
            <a:ext cx="10515600" cy="4884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Q16 How important is it for you that EALTA holds its Annual Conference?</a:t>
            </a:r>
            <a:endParaRPr lang="de-DE" sz="2600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3F39337-5BCD-4B20-D6EE-A7368416D4EF}"/>
              </a:ext>
            </a:extLst>
          </p:cNvPr>
          <p:cNvGrpSpPr/>
          <p:nvPr/>
        </p:nvGrpSpPr>
        <p:grpSpPr>
          <a:xfrm>
            <a:off x="1530679" y="1876708"/>
            <a:ext cx="8791846" cy="3650963"/>
            <a:chOff x="2819397" y="2156565"/>
            <a:chExt cx="8454392" cy="335061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01EF747-2C3D-6317-96FB-6496EB2B3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4483" y="2156565"/>
              <a:ext cx="6469306" cy="3350613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1CCD57BC-D588-BB90-CCCC-E34DFC34D7AE}"/>
                </a:ext>
              </a:extLst>
            </p:cNvPr>
            <p:cNvSpPr txBox="1"/>
            <p:nvPr/>
          </p:nvSpPr>
          <p:spPr>
            <a:xfrm>
              <a:off x="2819397" y="2729348"/>
              <a:ext cx="20612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CH" sz="1600" dirty="0"/>
                <a:t>Not </a:t>
              </a:r>
              <a:r>
                <a:rPr lang="de-CH" sz="1600" dirty="0" err="1"/>
                <a:t>very</a:t>
              </a:r>
              <a:r>
                <a:rPr lang="de-CH" sz="1600" dirty="0"/>
                <a:t> </a:t>
              </a:r>
              <a:r>
                <a:rPr lang="de-CH" sz="1600" dirty="0" err="1"/>
                <a:t>important</a:t>
              </a:r>
              <a:endParaRPr lang="de-CH" sz="1600" dirty="0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0F1F160-67BF-E1E6-1CA4-69ADC93F0DF7}"/>
                </a:ext>
              </a:extLst>
            </p:cNvPr>
            <p:cNvSpPr txBox="1"/>
            <p:nvPr/>
          </p:nvSpPr>
          <p:spPr>
            <a:xfrm>
              <a:off x="2881744" y="3499116"/>
              <a:ext cx="19850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CH" sz="1600" dirty="0" err="1"/>
                <a:t>Somewhat</a:t>
              </a:r>
              <a:r>
                <a:rPr lang="de-CH" sz="1600" dirty="0"/>
                <a:t> </a:t>
              </a:r>
              <a:r>
                <a:rPr lang="de-CH" sz="1600" dirty="0" err="1"/>
                <a:t>important</a:t>
              </a:r>
              <a:endParaRPr lang="de-CH" sz="1600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F760AC5-F1F8-A229-46A2-2CE7EC0EF578}"/>
                </a:ext>
              </a:extLst>
            </p:cNvPr>
            <p:cNvSpPr txBox="1"/>
            <p:nvPr/>
          </p:nvSpPr>
          <p:spPr>
            <a:xfrm>
              <a:off x="3373581" y="4328125"/>
              <a:ext cx="1486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CH" sz="1600" dirty="0"/>
                <a:t>Very </a:t>
              </a:r>
              <a:r>
                <a:rPr lang="de-CH" sz="1600" dirty="0" err="1"/>
                <a:t>important</a:t>
              </a:r>
              <a:endParaRPr lang="de-CH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7103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DAB22F6B-F4B8-B535-8BFB-D90738E4BB32}"/>
              </a:ext>
            </a:extLst>
          </p:cNvPr>
          <p:cNvSpPr/>
          <p:nvPr/>
        </p:nvSpPr>
        <p:spPr>
          <a:xfrm>
            <a:off x="936000" y="1741394"/>
            <a:ext cx="10260000" cy="4558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EALTA Annual Conference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16000"/>
            <a:ext cx="10515600" cy="4884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Q21 Would you like to maintain the sessions on Sunday morning?</a:t>
            </a:r>
            <a:endParaRPr lang="de-DE" sz="2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855439-192E-0BA9-7F1D-7941BC27F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19" y="1801636"/>
            <a:ext cx="8997278" cy="41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18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5746C41-FB69-75DA-DFC0-EF59744AB6CE}"/>
              </a:ext>
            </a:extLst>
          </p:cNvPr>
          <p:cNvSpPr/>
          <p:nvPr/>
        </p:nvSpPr>
        <p:spPr>
          <a:xfrm>
            <a:off x="936000" y="1943100"/>
            <a:ext cx="10260000" cy="4356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Triannual</a:t>
            </a:r>
            <a:r>
              <a:rPr lang="de-DE" dirty="0"/>
              <a:t> Online EALTA Conference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16000"/>
            <a:ext cx="10515600" cy="4884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 dirty="0"/>
              <a:t>Q22 </a:t>
            </a:r>
            <a:r>
              <a:rPr lang="en-US" sz="2600" dirty="0"/>
              <a:t>Would you agree to an online conference instead of a face-to-face conference every third year?</a:t>
            </a:r>
            <a:endParaRPr lang="de-DE" sz="2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B67EF5-CE1B-B8BC-CCE8-8016F8C85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60" y="1882654"/>
            <a:ext cx="8763600" cy="439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82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Next </a:t>
            </a:r>
            <a:r>
              <a:rPr lang="de-DE" dirty="0" err="1"/>
              <a:t>steps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357188">
              <a:buFont typeface="Symbol" panose="05050102010706020507" pitchFamily="18" charset="2"/>
              <a:buChar char="-"/>
            </a:pPr>
            <a:r>
              <a:rPr lang="de-DE" dirty="0" err="1"/>
              <a:t>Thorough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and </a:t>
            </a:r>
            <a:r>
              <a:rPr lang="de-DE" dirty="0" err="1"/>
              <a:t>report</a:t>
            </a:r>
            <a:r>
              <a:rPr lang="de-DE" dirty="0"/>
              <a:t> on </a:t>
            </a:r>
            <a:r>
              <a:rPr lang="de-DE" dirty="0" err="1"/>
              <a:t>survey</a:t>
            </a:r>
            <a:endParaRPr lang="de-DE" dirty="0"/>
          </a:p>
          <a:p>
            <a:pPr marL="357188" indent="-357188">
              <a:buFont typeface="Symbol" panose="05050102010706020507" pitchFamily="18" charset="2"/>
              <a:buChar char="-"/>
            </a:pP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priorities</a:t>
            </a:r>
            <a:endParaRPr lang="de-DE" dirty="0"/>
          </a:p>
          <a:p>
            <a:pPr marL="357188" indent="-357188">
              <a:buFont typeface="Symbol" panose="05050102010706020507" pitchFamily="18" charset="2"/>
              <a:buChar char="-"/>
            </a:pPr>
            <a:r>
              <a:rPr lang="de-DE" dirty="0"/>
              <a:t>Implementation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selected</a:t>
            </a:r>
            <a:r>
              <a:rPr lang="de-DE" dirty="0"/>
              <a:t> </a:t>
            </a:r>
            <a:r>
              <a:rPr lang="de-DE" dirty="0" err="1"/>
              <a:t>offers</a:t>
            </a:r>
            <a:r>
              <a:rPr lang="de-DE" dirty="0"/>
              <a:t>/</a:t>
            </a:r>
            <a:r>
              <a:rPr lang="de-DE" dirty="0" err="1"/>
              <a:t>activities</a:t>
            </a:r>
            <a:endParaRPr lang="de-DE" dirty="0"/>
          </a:p>
          <a:p>
            <a:pPr marL="357188" indent="-357188">
              <a:buFont typeface="Symbol" panose="05050102010706020507" pitchFamily="18" charset="2"/>
              <a:buChar char="-"/>
            </a:pPr>
            <a:endParaRPr lang="de-DE" dirty="0"/>
          </a:p>
          <a:p>
            <a:pPr marL="357188" indent="-357188">
              <a:buFont typeface="Symbol" panose="05050102010706020507" pitchFamily="18" charset="2"/>
              <a:buChar char="-"/>
            </a:pPr>
            <a:endParaRPr lang="de-DE" dirty="0"/>
          </a:p>
          <a:p>
            <a:pPr marL="0" indent="0" algn="ctr">
              <a:buNone/>
            </a:pPr>
            <a:r>
              <a:rPr lang="de-DE" b="1" dirty="0"/>
              <a:t>Support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members</a:t>
            </a:r>
            <a:r>
              <a:rPr lang="de-DE" b="1" dirty="0"/>
              <a:t> </a:t>
            </a:r>
            <a:r>
              <a:rPr lang="de-DE" b="1" dirty="0" err="1"/>
              <a:t>needed</a:t>
            </a:r>
            <a:r>
              <a:rPr lang="de-DE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441787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3CF30-161C-90BB-EF85-CC47A5EF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37" y="666728"/>
            <a:ext cx="4624389" cy="2387600"/>
          </a:xfrm>
        </p:spPr>
        <p:txBody>
          <a:bodyPr anchor="t">
            <a:noAutofit/>
          </a:bodyPr>
          <a:lstStyle/>
          <a:p>
            <a:pPr algn="l"/>
            <a:r>
              <a:rPr lang="en-US" sz="4000" dirty="0"/>
              <a:t>6. Upcoming EALTA conferences</a:t>
            </a:r>
            <a:br>
              <a:rPr lang="en-US" sz="4000" dirty="0"/>
            </a:b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08899-DC3E-3A67-56B8-A4C10DB3E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666" y="3866383"/>
            <a:ext cx="4036333" cy="1709849"/>
          </a:xfrm>
        </p:spPr>
        <p:txBody>
          <a:bodyPr anchor="b">
            <a:normAutofit/>
          </a:bodyPr>
          <a:lstStyle/>
          <a:p>
            <a:pPr algn="l"/>
            <a:endParaRPr lang="en-GB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background with yellow numbers and stars&#10;&#10;Description automatically generated">
            <a:extLst>
              <a:ext uri="{FF2B5EF4-FFF2-40B4-BE49-F238E27FC236}">
                <a16:creationId xmlns:a16="http://schemas.microsoft.com/office/drawing/2014/main" id="{CD788ACB-AE56-D860-E101-B2FD0C38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2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Upcoming</a:t>
            </a:r>
            <a:r>
              <a:rPr lang="de-DE" dirty="0"/>
              <a:t> EALTA </a:t>
            </a:r>
            <a:r>
              <a:rPr lang="de-DE" dirty="0" err="1"/>
              <a:t>conferences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 err="1">
                <a:cs typeface="Calibri"/>
              </a:rPr>
              <a:t>Conferences</a:t>
            </a:r>
            <a:r>
              <a:rPr lang="de-DE" dirty="0">
                <a:cs typeface="Calibri"/>
              </a:rPr>
              <a:t> </a:t>
            </a:r>
            <a:r>
              <a:rPr lang="de-DE" dirty="0" err="1">
                <a:cs typeface="Calibri"/>
              </a:rPr>
              <a:t>venues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confirmed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until</a:t>
            </a:r>
            <a:r>
              <a:rPr lang="de-DE" dirty="0">
                <a:cs typeface="Calibri"/>
              </a:rPr>
              <a:t> 2027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 err="1">
                <a:cs typeface="Calibri"/>
              </a:rPr>
              <a:t>Possibility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to</a:t>
            </a:r>
            <a:r>
              <a:rPr lang="de-DE" dirty="0">
                <a:cs typeface="Calibri"/>
              </a:rPr>
              <a:t> bring in an external </a:t>
            </a:r>
            <a:r>
              <a:rPr lang="de-DE" dirty="0" err="1">
                <a:cs typeface="Calibri"/>
              </a:rPr>
              <a:t>organiser</a:t>
            </a:r>
            <a:endParaRPr lang="de-DE" dirty="0"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err="1">
                <a:cs typeface="Calibri"/>
              </a:rPr>
              <a:t>Based</a:t>
            </a:r>
            <a:r>
              <a:rPr lang="de-DE" dirty="0">
                <a:cs typeface="Calibri"/>
              </a:rPr>
              <a:t> on </a:t>
            </a:r>
            <a:r>
              <a:rPr lang="de-DE" dirty="0" err="1">
                <a:cs typeface="Calibri"/>
              </a:rPr>
              <a:t>the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results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of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the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survey</a:t>
            </a:r>
            <a:r>
              <a:rPr lang="de-DE" dirty="0">
                <a:cs typeface="Calibri"/>
              </a:rPr>
              <a:t>, </a:t>
            </a:r>
            <a:r>
              <a:rPr lang="de-DE" dirty="0" err="1">
                <a:cs typeface="Calibri"/>
              </a:rPr>
              <a:t>length</a:t>
            </a:r>
            <a:r>
              <a:rPr lang="de-DE" dirty="0">
                <a:cs typeface="Calibri"/>
              </a:rPr>
              <a:t> and </a:t>
            </a:r>
            <a:r>
              <a:rPr lang="de-DE" dirty="0" err="1">
                <a:cs typeface="Calibri"/>
              </a:rPr>
              <a:t>format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of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the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conference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need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to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be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discussed</a:t>
            </a:r>
            <a:r>
              <a:rPr lang="de-DE" dirty="0">
                <a:cs typeface="Calibri"/>
              </a:rPr>
              <a:t> at </a:t>
            </a:r>
            <a:r>
              <a:rPr lang="de-DE" dirty="0" err="1">
                <a:cs typeface="Calibri"/>
              </a:rPr>
              <a:t>the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next</a:t>
            </a:r>
            <a:r>
              <a:rPr lang="de-DE" dirty="0">
                <a:cs typeface="Calibri"/>
              </a:rPr>
              <a:t> AGM</a:t>
            </a:r>
          </a:p>
          <a:p>
            <a:pPr marL="0" indent="0">
              <a:buNone/>
            </a:pPr>
            <a:endParaRPr lang="de-DE" dirty="0">
              <a:cs typeface="Calibri"/>
            </a:endParaRPr>
          </a:p>
          <a:p>
            <a:pPr marL="0" indent="0">
              <a:buNone/>
            </a:pPr>
            <a:r>
              <a:rPr lang="de-DE" dirty="0">
                <a:cs typeface="Calibri"/>
              </a:rPr>
              <a:t>Open </a:t>
            </a:r>
            <a:r>
              <a:rPr lang="de-DE" dirty="0" err="1">
                <a:cs typeface="Calibri"/>
              </a:rPr>
              <a:t>for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discussion</a:t>
            </a:r>
            <a:r>
              <a:rPr lang="de-DE" dirty="0">
                <a:cs typeface="Calibri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upcoming</a:t>
            </a:r>
            <a:r>
              <a:rPr lang="de-DE" dirty="0"/>
              <a:t> </a:t>
            </a:r>
            <a:r>
              <a:rPr lang="de-DE" dirty="0" err="1"/>
              <a:t>conference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 </a:t>
            </a:r>
            <a:r>
              <a:rPr lang="de-DE" dirty="0" err="1"/>
              <a:t>consider</a:t>
            </a:r>
            <a:r>
              <a:rPr lang="de-DE" dirty="0"/>
              <a:t> </a:t>
            </a:r>
            <a:r>
              <a:rPr lang="de-DE" dirty="0" err="1"/>
              <a:t>allowing</a:t>
            </a:r>
            <a:r>
              <a:rPr lang="de-DE" dirty="0"/>
              <a:t> variable </a:t>
            </a:r>
            <a:r>
              <a:rPr lang="de-DE" dirty="0" err="1"/>
              <a:t>length</a:t>
            </a:r>
            <a:r>
              <a:rPr lang="de-DE" dirty="0"/>
              <a:t> </a:t>
            </a:r>
            <a:r>
              <a:rPr lang="de-DE" dirty="0" err="1"/>
              <a:t>of</a:t>
            </a:r>
            <a:r>
              <a:rPr lang="de-DE" dirty="0"/>
              <a:t> PCWs</a:t>
            </a:r>
            <a:endParaRPr lang="de-DE" dirty="0"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Format </a:t>
            </a:r>
            <a:r>
              <a:rPr lang="de-DE" err="1"/>
              <a:t>of</a:t>
            </a:r>
            <a:r>
              <a:rPr lang="de-DE" dirty="0"/>
              <a:t>  Work-in-Progress </a:t>
            </a:r>
            <a:r>
              <a:rPr lang="de-DE" err="1"/>
              <a:t>presentations</a:t>
            </a:r>
            <a:endParaRPr lang="de-DE" err="1"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cs typeface="Calibri"/>
              </a:rPr>
              <a:t>Registration </a:t>
            </a:r>
            <a:r>
              <a:rPr lang="de-DE" dirty="0" err="1">
                <a:cs typeface="Calibri"/>
              </a:rPr>
              <a:t>fee</a:t>
            </a:r>
            <a:endParaRPr lang="de-DE" dirty="0"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D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2966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3CF30-161C-90BB-EF85-CC47A5EF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37" y="666728"/>
            <a:ext cx="4624389" cy="2387600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/>
              <a:t>2. Reports on EALTA activities since the last AGM </a:t>
            </a:r>
            <a:br>
              <a:rPr lang="en-US" sz="4000" dirty="0"/>
            </a:b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08899-DC3E-3A67-56B8-A4C10DB3E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666" y="3866383"/>
            <a:ext cx="4036333" cy="1709849"/>
          </a:xfrm>
        </p:spPr>
        <p:txBody>
          <a:bodyPr anchor="b">
            <a:normAutofit/>
          </a:bodyPr>
          <a:lstStyle/>
          <a:p>
            <a:pPr algn="l"/>
            <a:r>
              <a:rPr lang="en-US" sz="2000" dirty="0"/>
              <a:t>Slobodanka Dimova, President, </a:t>
            </a:r>
            <a:br>
              <a:rPr lang="en-US" sz="2000" dirty="0"/>
            </a:br>
            <a:r>
              <a:rPr lang="en-US" sz="2000" dirty="0"/>
              <a:t>the EALTA Trustees, and</a:t>
            </a:r>
            <a:br>
              <a:rPr lang="en-US" sz="2000" dirty="0"/>
            </a:br>
            <a:r>
              <a:rPr lang="en-US" sz="2000" dirty="0"/>
              <a:t>Members</a:t>
            </a:r>
          </a:p>
          <a:p>
            <a:pPr algn="l"/>
            <a:endParaRPr lang="en-GB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background with yellow numbers and stars&#10;&#10;Description automatically generated">
            <a:extLst>
              <a:ext uri="{FF2B5EF4-FFF2-40B4-BE49-F238E27FC236}">
                <a16:creationId xmlns:a16="http://schemas.microsoft.com/office/drawing/2014/main" id="{CD788ACB-AE56-D860-E101-B2FD0C38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76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3CF30-161C-90BB-EF85-CC47A5EF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37" y="666728"/>
            <a:ext cx="4624389" cy="2387600"/>
          </a:xfrm>
        </p:spPr>
        <p:txBody>
          <a:bodyPr anchor="t">
            <a:noAutofit/>
          </a:bodyPr>
          <a:lstStyle/>
          <a:p>
            <a:pPr algn="l"/>
            <a:r>
              <a:rPr lang="en-US" sz="4000" dirty="0"/>
              <a:t>7. Venue and date of the next AGM</a:t>
            </a:r>
            <a:br>
              <a:rPr lang="en-US" sz="4000" dirty="0"/>
            </a:b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08899-DC3E-3A67-56B8-A4C10DB3E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666" y="3866383"/>
            <a:ext cx="4036333" cy="1709849"/>
          </a:xfrm>
        </p:spPr>
        <p:txBody>
          <a:bodyPr anchor="b">
            <a:normAutofit/>
          </a:bodyPr>
          <a:lstStyle/>
          <a:p>
            <a:pPr algn="l"/>
            <a:endParaRPr lang="en-GB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background with yellow numbers and stars&#10;&#10;Description automatically generated">
            <a:extLst>
              <a:ext uri="{FF2B5EF4-FFF2-40B4-BE49-F238E27FC236}">
                <a16:creationId xmlns:a16="http://schemas.microsoft.com/office/drawing/2014/main" id="{CD788ACB-AE56-D860-E101-B2FD0C38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  <p:sp>
        <p:nvSpPr>
          <p:cNvPr id="4" name="AutoShape 2" descr="https://euc-powerpoint.officeapps.live.com/pods/GetClipboardImage.ashx?Id=414053ba-18be-46ae-a845-2c467bbe1300&amp;DC=GEU2&amp;pkey=599873f1-6418-4ce9-a797-06b470e99d72&amp;wdwaccluster=GEU2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0854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b="1" dirty="0">
                <a:solidFill>
                  <a:srgbClr val="C00000"/>
                </a:solidFill>
              </a:rPr>
              <a:t> EALTA 2025</a:t>
            </a:r>
            <a:endParaRPr lang="de-AT" b="1" dirty="0"/>
          </a:p>
        </p:txBody>
      </p:sp>
      <p:sp>
        <p:nvSpPr>
          <p:cNvPr id="6" name="Textplatzhalter 5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AT" dirty="0"/>
              <a:t>Salzburg, Austria</a:t>
            </a:r>
          </a:p>
          <a:p>
            <a:r>
              <a:rPr lang="de-AT" dirty="0"/>
              <a:t>May 26 – 31st, 2025</a:t>
            </a:r>
          </a:p>
          <a:p>
            <a:endParaRPr lang="de-AT" dirty="0">
              <a:cs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39401E-2492-4B88-8494-611AEF573647}"/>
              </a:ext>
            </a:extLst>
          </p:cNvPr>
          <p:cNvSpPr txBox="1"/>
          <p:nvPr/>
        </p:nvSpPr>
        <p:spPr>
          <a:xfrm>
            <a:off x="615603" y="6157610"/>
            <a:ext cx="9058403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>
                <a:solidFill>
                  <a:schemeClr val="bg1"/>
                </a:solidFill>
              </a:rPr>
              <a:t>Institut für Professionsentwicklung &amp; Schulqualität (IPS)</a:t>
            </a:r>
            <a:endParaRPr lang="de-DE" sz="20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Grafik 6" descr=".jpg">
            <a:extLst>
              <a:ext uri="{FF2B5EF4-FFF2-40B4-BE49-F238E27FC236}">
                <a16:creationId xmlns:a16="http://schemas.microsoft.com/office/drawing/2014/main" id="{FEAB39DE-E76D-4C41-8C21-A731086C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014" y="5523273"/>
            <a:ext cx="2039816" cy="102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71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idx="1"/>
          </p:nvPr>
        </p:nvSpPr>
        <p:spPr>
          <a:xfrm>
            <a:off x="825878" y="1701952"/>
            <a:ext cx="10515600" cy="4176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de-AT" sz="3600" b="1" dirty="0">
                <a:solidFill>
                  <a:srgbClr val="C00000"/>
                </a:solidFill>
                <a:ea typeface="+mn-lt"/>
                <a:cs typeface="Calibri"/>
              </a:rPr>
              <a:t>Pädagogische Hochschule Salzburg Stephan Zweig</a:t>
            </a:r>
          </a:p>
          <a:p>
            <a:pPr>
              <a:buNone/>
            </a:pPr>
            <a:endParaRPr lang="de-AT" sz="3600" dirty="0">
              <a:ea typeface="+mn-lt"/>
              <a:cs typeface="+mn-lt"/>
            </a:endParaRPr>
          </a:p>
          <a:p>
            <a:pPr marL="342900" indent="-342900"/>
            <a:r>
              <a:rPr lang="de-AT" dirty="0">
                <a:ea typeface="Calibri"/>
                <a:cs typeface="Calibri"/>
              </a:rPr>
              <a:t>Teacher </a:t>
            </a:r>
            <a:r>
              <a:rPr lang="de-AT" dirty="0" err="1">
                <a:ea typeface="Calibri"/>
                <a:cs typeface="Calibri"/>
              </a:rPr>
              <a:t>training</a:t>
            </a:r>
            <a:r>
              <a:rPr lang="de-AT" dirty="0">
                <a:ea typeface="Calibri"/>
                <a:cs typeface="Calibri"/>
              </a:rPr>
              <a:t> </a:t>
            </a:r>
            <a:r>
              <a:rPr lang="de-AT" dirty="0" err="1">
                <a:ea typeface="Calibri"/>
                <a:cs typeface="Calibri"/>
              </a:rPr>
              <a:t>college</a:t>
            </a:r>
            <a:endParaRPr lang="de-AT" dirty="0">
              <a:ea typeface="Calibri"/>
              <a:cs typeface="Calibri"/>
            </a:endParaRPr>
          </a:p>
          <a:p>
            <a:pPr marL="342900" indent="-342900"/>
            <a:r>
              <a:rPr lang="de-AT" dirty="0">
                <a:ea typeface="Calibri"/>
                <a:cs typeface="Calibri"/>
              </a:rPr>
              <a:t>University </a:t>
            </a:r>
            <a:r>
              <a:rPr lang="de-AT" dirty="0" err="1">
                <a:ea typeface="Calibri"/>
                <a:cs typeface="Calibri"/>
              </a:rPr>
              <a:t>college</a:t>
            </a:r>
            <a:r>
              <a:rPr lang="de-AT" dirty="0">
                <a:ea typeface="Calibri"/>
                <a:cs typeface="Calibri"/>
              </a:rPr>
              <a:t> </a:t>
            </a:r>
            <a:r>
              <a:rPr lang="de-AT" dirty="0" err="1">
                <a:ea typeface="Calibri"/>
                <a:cs typeface="Calibri"/>
              </a:rPr>
              <a:t>since</a:t>
            </a:r>
            <a:r>
              <a:rPr lang="de-AT" dirty="0">
                <a:ea typeface="Calibri"/>
                <a:cs typeface="Calibri"/>
              </a:rPr>
              <a:t> 2008</a:t>
            </a:r>
          </a:p>
          <a:p>
            <a:pPr marL="342900" indent="-342900"/>
            <a:r>
              <a:rPr lang="de-AT" dirty="0">
                <a:ea typeface="Calibri"/>
                <a:cs typeface="Calibri"/>
              </a:rPr>
              <a:t>Elementary, </a:t>
            </a:r>
            <a:r>
              <a:rPr lang="de-AT" dirty="0" err="1">
                <a:ea typeface="Calibri"/>
                <a:cs typeface="Calibri"/>
              </a:rPr>
              <a:t>primary</a:t>
            </a:r>
            <a:r>
              <a:rPr lang="de-AT" dirty="0">
                <a:ea typeface="Calibri"/>
                <a:cs typeface="Calibri"/>
              </a:rPr>
              <a:t> and </a:t>
            </a:r>
            <a:r>
              <a:rPr lang="de-AT" dirty="0" err="1">
                <a:ea typeface="Calibri"/>
                <a:cs typeface="Calibri"/>
              </a:rPr>
              <a:t>secondary</a:t>
            </a:r>
            <a:r>
              <a:rPr lang="de-AT" dirty="0">
                <a:ea typeface="Calibri"/>
                <a:cs typeface="Calibri"/>
              </a:rPr>
              <a:t> </a:t>
            </a:r>
            <a:r>
              <a:rPr lang="de-AT" dirty="0" err="1">
                <a:ea typeface="Calibri"/>
                <a:cs typeface="Calibri"/>
              </a:rPr>
              <a:t>teacher</a:t>
            </a:r>
            <a:r>
              <a:rPr lang="de-AT" dirty="0">
                <a:ea typeface="Calibri"/>
                <a:cs typeface="Calibri"/>
              </a:rPr>
              <a:t> </a:t>
            </a:r>
            <a:r>
              <a:rPr lang="de-AT" dirty="0" err="1">
                <a:ea typeface="Calibri"/>
                <a:cs typeface="Calibri"/>
              </a:rPr>
              <a:t>education</a:t>
            </a:r>
            <a:r>
              <a:rPr lang="de-AT" dirty="0">
                <a:ea typeface="Calibri"/>
                <a:cs typeface="Calibri"/>
              </a:rPr>
              <a:t> and </a:t>
            </a:r>
            <a:r>
              <a:rPr lang="de-AT" dirty="0" err="1">
                <a:ea typeface="Calibri"/>
                <a:cs typeface="Calibri"/>
              </a:rPr>
              <a:t>research</a:t>
            </a:r>
            <a:endParaRPr lang="de-AT" dirty="0">
              <a:ea typeface="Calibri"/>
              <a:cs typeface="Calibri"/>
            </a:endParaRPr>
          </a:p>
          <a:p>
            <a:pPr marL="342900" indent="-342900"/>
            <a:r>
              <a:rPr lang="de-AT" dirty="0" err="1">
                <a:ea typeface="Calibri"/>
                <a:cs typeface="Calibri"/>
              </a:rPr>
              <a:t>Pre</a:t>
            </a:r>
            <a:r>
              <a:rPr lang="de-AT" dirty="0">
                <a:ea typeface="Calibri"/>
                <a:cs typeface="Calibri"/>
              </a:rPr>
              <a:t>-service and in-service </a:t>
            </a:r>
            <a:r>
              <a:rPr lang="de-AT" dirty="0" err="1">
                <a:ea typeface="Calibri"/>
                <a:cs typeface="Calibri"/>
              </a:rPr>
              <a:t>teachers</a:t>
            </a:r>
            <a:endParaRPr lang="de-AT" dirty="0">
              <a:ea typeface="Calibri"/>
              <a:cs typeface="Calibri"/>
            </a:endParaRPr>
          </a:p>
          <a:p>
            <a:pPr marL="342900" indent="-342900"/>
            <a:r>
              <a:rPr lang="de-AT" dirty="0">
                <a:ea typeface="Calibri"/>
                <a:cs typeface="Calibri"/>
              </a:rPr>
              <a:t>School </a:t>
            </a:r>
            <a:r>
              <a:rPr lang="de-AT" dirty="0" err="1">
                <a:ea typeface="Calibri"/>
                <a:cs typeface="Calibri"/>
              </a:rPr>
              <a:t>improvement</a:t>
            </a:r>
            <a:endParaRPr lang="de-AT" dirty="0">
              <a:ea typeface="Calibri"/>
              <a:cs typeface="Calibri"/>
            </a:endParaRPr>
          </a:p>
          <a:p>
            <a:pPr marL="0" indent="0">
              <a:buNone/>
            </a:pPr>
            <a:endParaRPr lang="de-AT" sz="2200" b="1" dirty="0">
              <a:solidFill>
                <a:srgbClr val="C00000"/>
              </a:solidFill>
              <a:cs typeface="Calibri"/>
            </a:endParaRPr>
          </a:p>
          <a:p>
            <a:endParaRPr lang="de-AT" sz="2200" dirty="0">
              <a:ea typeface="Calibri"/>
              <a:cs typeface="Calibri"/>
            </a:endParaRPr>
          </a:p>
          <a:p>
            <a:pPr marL="342900" indent="-342900"/>
            <a:endParaRPr lang="de-AT" sz="2200" dirty="0">
              <a:ea typeface="Calibri"/>
              <a:cs typeface="Calibri"/>
            </a:endParaRPr>
          </a:p>
        </p:txBody>
      </p:sp>
      <p:pic>
        <p:nvPicPr>
          <p:cNvPr id="8" name="Grafik 6" descr=".jpg">
            <a:extLst>
              <a:ext uri="{FF2B5EF4-FFF2-40B4-BE49-F238E27FC236}">
                <a16:creationId xmlns:a16="http://schemas.microsoft.com/office/drawing/2014/main" id="{FEAB39DE-E76D-4C41-8C21-A731086C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014" y="5523273"/>
            <a:ext cx="2039816" cy="10285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339401E-2492-4B88-8494-611AEF573647}"/>
              </a:ext>
            </a:extLst>
          </p:cNvPr>
          <p:cNvSpPr txBox="1"/>
          <p:nvPr/>
        </p:nvSpPr>
        <p:spPr>
          <a:xfrm>
            <a:off x="615603" y="6157610"/>
            <a:ext cx="9058403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>
                <a:solidFill>
                  <a:schemeClr val="bg1"/>
                </a:solidFill>
              </a:rPr>
              <a:t>Institut für Professionsentwicklung &amp; Schulqualität (IPS)</a:t>
            </a:r>
            <a:endParaRPr lang="de-DE" sz="2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273856F9-8F67-4495-91F1-DAE265B7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05" y="254835"/>
            <a:ext cx="10515600" cy="1325563"/>
          </a:xfrm>
        </p:spPr>
        <p:txBody>
          <a:bodyPr>
            <a:normAutofit/>
          </a:bodyPr>
          <a:lstStyle/>
          <a:p>
            <a:r>
              <a:rPr lang="de-AT" b="1" dirty="0">
                <a:solidFill>
                  <a:srgbClr val="C00000"/>
                </a:solidFill>
              </a:rPr>
              <a:t>Hosting Institution</a:t>
            </a:r>
            <a:endParaRPr lang="de-AT" sz="4400" b="1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574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idx="1"/>
          </p:nvPr>
        </p:nvSpPr>
        <p:spPr>
          <a:xfrm>
            <a:off x="825878" y="1701952"/>
            <a:ext cx="10515600" cy="4176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AT" sz="2200" b="1" dirty="0">
              <a:solidFill>
                <a:srgbClr val="C00000"/>
              </a:solidFill>
              <a:cs typeface="Calibri"/>
            </a:endParaRPr>
          </a:p>
          <a:p>
            <a:endParaRPr lang="de-AT" sz="2200" dirty="0">
              <a:ea typeface="Calibri"/>
              <a:cs typeface="Calibri"/>
            </a:endParaRPr>
          </a:p>
          <a:p>
            <a:pPr marL="342900" indent="-342900"/>
            <a:endParaRPr lang="de-AT" sz="2200" dirty="0">
              <a:ea typeface="Calibri"/>
              <a:cs typeface="Calibri"/>
            </a:endParaRPr>
          </a:p>
        </p:txBody>
      </p:sp>
      <p:pic>
        <p:nvPicPr>
          <p:cNvPr id="8" name="Grafik 6" descr=".jpg">
            <a:extLst>
              <a:ext uri="{FF2B5EF4-FFF2-40B4-BE49-F238E27FC236}">
                <a16:creationId xmlns:a16="http://schemas.microsoft.com/office/drawing/2014/main" id="{FEAB39DE-E76D-4C41-8C21-A731086C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014" y="5675676"/>
            <a:ext cx="2039816" cy="10285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339401E-2492-4B88-8494-611AEF573647}"/>
              </a:ext>
            </a:extLst>
          </p:cNvPr>
          <p:cNvSpPr txBox="1"/>
          <p:nvPr/>
        </p:nvSpPr>
        <p:spPr>
          <a:xfrm>
            <a:off x="615603" y="6310011"/>
            <a:ext cx="9058403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>
                <a:solidFill>
                  <a:schemeClr val="bg1"/>
                </a:solidFill>
              </a:rPr>
              <a:t>Institut für Professionsentwicklung &amp; Schulqualität (IPS)</a:t>
            </a:r>
            <a:endParaRPr lang="de-DE" sz="2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273856F9-8F67-4495-91F1-DAE265B7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22" y="139177"/>
            <a:ext cx="10515600" cy="721622"/>
          </a:xfrm>
        </p:spPr>
        <p:txBody>
          <a:bodyPr>
            <a:normAutofit/>
          </a:bodyPr>
          <a:lstStyle/>
          <a:p>
            <a:r>
              <a:rPr lang="de-AT" b="1" dirty="0" err="1">
                <a:solidFill>
                  <a:srgbClr val="C00000"/>
                </a:solidFill>
              </a:rPr>
              <a:t>Venue</a:t>
            </a:r>
            <a:endParaRPr lang="de-AT" sz="4400" b="1" dirty="0">
              <a:cs typeface="Calibri Light"/>
            </a:endParaRPr>
          </a:p>
        </p:txBody>
      </p:sp>
      <p:pic>
        <p:nvPicPr>
          <p:cNvPr id="5" name="Grafik 4" descr="Ein Bild, das Himmel, draußen, Gebäude, Gelände enthält.&#10;&#10;Automatisch generierte Beschreibung">
            <a:extLst>
              <a:ext uri="{FF2B5EF4-FFF2-40B4-BE49-F238E27FC236}">
                <a16:creationId xmlns:a16="http://schemas.microsoft.com/office/drawing/2014/main" id="{F6841CCE-B361-7968-76C6-7047DA1BA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45" y="855479"/>
            <a:ext cx="11328889" cy="53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13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idx="1"/>
          </p:nvPr>
        </p:nvSpPr>
        <p:spPr>
          <a:xfrm>
            <a:off x="825878" y="1701952"/>
            <a:ext cx="10515600" cy="4176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AT" sz="2200" b="1" dirty="0">
              <a:solidFill>
                <a:srgbClr val="C00000"/>
              </a:solidFill>
              <a:cs typeface="Calibri"/>
            </a:endParaRPr>
          </a:p>
          <a:p>
            <a:endParaRPr lang="de-AT" sz="2200" dirty="0">
              <a:ea typeface="Calibri"/>
              <a:cs typeface="Calibri"/>
            </a:endParaRPr>
          </a:p>
          <a:p>
            <a:pPr marL="342900" indent="-342900"/>
            <a:endParaRPr lang="de-AT" sz="2200" dirty="0">
              <a:ea typeface="Calibri"/>
              <a:cs typeface="Calibri"/>
            </a:endParaRPr>
          </a:p>
        </p:txBody>
      </p:sp>
      <p:pic>
        <p:nvPicPr>
          <p:cNvPr id="8" name="Grafik 6" descr=".jpg">
            <a:extLst>
              <a:ext uri="{FF2B5EF4-FFF2-40B4-BE49-F238E27FC236}">
                <a16:creationId xmlns:a16="http://schemas.microsoft.com/office/drawing/2014/main" id="{FEAB39DE-E76D-4C41-8C21-A731086C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014" y="5523273"/>
            <a:ext cx="2039816" cy="10285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339401E-2492-4B88-8494-611AEF573647}"/>
              </a:ext>
            </a:extLst>
          </p:cNvPr>
          <p:cNvSpPr txBox="1"/>
          <p:nvPr/>
        </p:nvSpPr>
        <p:spPr>
          <a:xfrm>
            <a:off x="615603" y="6157610"/>
            <a:ext cx="9058403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Institut für Professionsentwicklung &amp; Schulqualität (IPS)</a:t>
            </a:r>
            <a:endParaRPr lang="de-DE" sz="20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273856F9-8F67-4495-91F1-DAE265B7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22" y="139177"/>
            <a:ext cx="10515600" cy="721622"/>
          </a:xfrm>
        </p:spPr>
        <p:txBody>
          <a:bodyPr>
            <a:normAutofit/>
          </a:bodyPr>
          <a:lstStyle/>
          <a:p>
            <a:r>
              <a:rPr lang="de-AT" b="1" dirty="0" err="1">
                <a:solidFill>
                  <a:srgbClr val="C00000"/>
                </a:solidFill>
              </a:rPr>
              <a:t>Venue</a:t>
            </a:r>
            <a:endParaRPr lang="de-AT" sz="4400" b="1" dirty="0">
              <a:cs typeface="Calibri Light"/>
            </a:endParaRPr>
          </a:p>
        </p:txBody>
      </p:sp>
      <p:pic>
        <p:nvPicPr>
          <p:cNvPr id="4" name="Grafik 3" descr="Ein Bild, das Boden, Mobiliar, Im Haus, Decke enthält.&#10;&#10;Automatisch generierte Beschreibung">
            <a:extLst>
              <a:ext uri="{FF2B5EF4-FFF2-40B4-BE49-F238E27FC236}">
                <a16:creationId xmlns:a16="http://schemas.microsoft.com/office/drawing/2014/main" id="{1CF06ACA-190B-12FD-6BCA-3A402A862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71" y="833481"/>
            <a:ext cx="10956400" cy="518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01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idx="1"/>
          </p:nvPr>
        </p:nvSpPr>
        <p:spPr>
          <a:xfrm>
            <a:off x="825878" y="1701952"/>
            <a:ext cx="10515600" cy="4176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AT" sz="2200" b="1" dirty="0">
              <a:solidFill>
                <a:srgbClr val="C00000"/>
              </a:solidFill>
              <a:cs typeface="Calibri"/>
            </a:endParaRPr>
          </a:p>
          <a:p>
            <a:endParaRPr lang="de-AT" sz="2200" dirty="0">
              <a:ea typeface="Calibri"/>
              <a:cs typeface="Calibri"/>
            </a:endParaRPr>
          </a:p>
          <a:p>
            <a:pPr marL="342900" indent="-342900"/>
            <a:endParaRPr lang="de-AT" sz="2200" dirty="0">
              <a:ea typeface="Calibri"/>
              <a:cs typeface="Calibri"/>
            </a:endParaRPr>
          </a:p>
        </p:txBody>
      </p:sp>
      <p:pic>
        <p:nvPicPr>
          <p:cNvPr id="8" name="Grafik 6" descr=".jpg">
            <a:extLst>
              <a:ext uri="{FF2B5EF4-FFF2-40B4-BE49-F238E27FC236}">
                <a16:creationId xmlns:a16="http://schemas.microsoft.com/office/drawing/2014/main" id="{FEAB39DE-E76D-4C41-8C21-A731086C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014" y="5523273"/>
            <a:ext cx="2039816" cy="10285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339401E-2492-4B88-8494-611AEF573647}"/>
              </a:ext>
            </a:extLst>
          </p:cNvPr>
          <p:cNvSpPr txBox="1"/>
          <p:nvPr/>
        </p:nvSpPr>
        <p:spPr>
          <a:xfrm>
            <a:off x="615603" y="6157610"/>
            <a:ext cx="9058403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>
                <a:solidFill>
                  <a:schemeClr val="bg1"/>
                </a:solidFill>
              </a:rPr>
              <a:t>Institut für Professionsentwicklung &amp; Schulqualität (IPS)</a:t>
            </a:r>
            <a:endParaRPr lang="de-DE" sz="2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273856F9-8F67-4495-91F1-DAE265B7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22" y="139177"/>
            <a:ext cx="10515600" cy="721622"/>
          </a:xfrm>
        </p:spPr>
        <p:txBody>
          <a:bodyPr>
            <a:normAutofit/>
          </a:bodyPr>
          <a:lstStyle/>
          <a:p>
            <a:r>
              <a:rPr lang="de-AT" b="1" dirty="0" err="1">
                <a:solidFill>
                  <a:srgbClr val="C00000"/>
                </a:solidFill>
              </a:rPr>
              <a:t>Venue</a:t>
            </a:r>
            <a:endParaRPr lang="de-AT" sz="4400" b="1" dirty="0">
              <a:cs typeface="Calibri Light"/>
            </a:endParaRPr>
          </a:p>
        </p:txBody>
      </p:sp>
      <p:pic>
        <p:nvPicPr>
          <p:cNvPr id="5" name="Grafik 4" descr="Ein Bild, das Himmel, draußen, Fenster, Architektur enthält.&#10;&#10;Automatisch generierte Beschreibung">
            <a:extLst>
              <a:ext uri="{FF2B5EF4-FFF2-40B4-BE49-F238E27FC236}">
                <a16:creationId xmlns:a16="http://schemas.microsoft.com/office/drawing/2014/main" id="{3A619A4B-1BA4-6BC1-64C8-E5660B895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1" y="879235"/>
            <a:ext cx="11313313" cy="462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78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idx="1"/>
          </p:nvPr>
        </p:nvSpPr>
        <p:spPr>
          <a:xfrm>
            <a:off x="825878" y="1701952"/>
            <a:ext cx="10515600" cy="4176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AT" sz="2200" b="1" dirty="0">
              <a:solidFill>
                <a:srgbClr val="C00000"/>
              </a:solidFill>
              <a:cs typeface="Calibri"/>
            </a:endParaRPr>
          </a:p>
          <a:p>
            <a:endParaRPr lang="de-AT" sz="2200" dirty="0">
              <a:ea typeface="Calibri"/>
              <a:cs typeface="Calibri"/>
            </a:endParaRPr>
          </a:p>
          <a:p>
            <a:pPr marL="342900" indent="-342900"/>
            <a:endParaRPr lang="de-AT" sz="2200" dirty="0">
              <a:ea typeface="Calibri"/>
              <a:cs typeface="Calibri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273856F9-8F67-4495-91F1-DAE265B7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22" y="139177"/>
            <a:ext cx="10515600" cy="721622"/>
          </a:xfrm>
        </p:spPr>
        <p:txBody>
          <a:bodyPr>
            <a:normAutofit/>
          </a:bodyPr>
          <a:lstStyle/>
          <a:p>
            <a:r>
              <a:rPr lang="de-AT" b="1" dirty="0" err="1">
                <a:solidFill>
                  <a:srgbClr val="C00000"/>
                </a:solidFill>
              </a:rPr>
              <a:t>Venue</a:t>
            </a:r>
            <a:endParaRPr lang="de-AT" sz="4400" b="1" dirty="0">
              <a:cs typeface="Calibri Light"/>
            </a:endParaRPr>
          </a:p>
        </p:txBody>
      </p:sp>
      <p:pic>
        <p:nvPicPr>
          <p:cNvPr id="4" name="Grafik 3" descr="Ein Bild, das Kleidung, Person, Frau, Mann enthält.&#10;&#10;Automatisch generierte Beschreibung">
            <a:extLst>
              <a:ext uri="{FF2B5EF4-FFF2-40B4-BE49-F238E27FC236}">
                <a16:creationId xmlns:a16="http://schemas.microsoft.com/office/drawing/2014/main" id="{FD01F5A0-6B00-D81C-3D6A-BE77B1E64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77" y="860799"/>
            <a:ext cx="10210201" cy="574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08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idx="1"/>
          </p:nvPr>
        </p:nvSpPr>
        <p:spPr>
          <a:xfrm>
            <a:off x="825878" y="1701952"/>
            <a:ext cx="10515600" cy="4176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e-AT" sz="2200" b="1" dirty="0">
              <a:solidFill>
                <a:srgbClr val="C00000"/>
              </a:solidFill>
              <a:cs typeface="Calibri"/>
            </a:endParaRPr>
          </a:p>
          <a:p>
            <a:endParaRPr lang="de-AT" sz="2200" dirty="0">
              <a:ea typeface="Calibri"/>
              <a:cs typeface="Calibri"/>
            </a:endParaRPr>
          </a:p>
          <a:p>
            <a:pPr marL="342900" indent="-342900"/>
            <a:endParaRPr lang="de-AT" sz="2200" dirty="0">
              <a:ea typeface="Calibri"/>
              <a:cs typeface="Calibri"/>
            </a:endParaRPr>
          </a:p>
        </p:txBody>
      </p:sp>
      <p:pic>
        <p:nvPicPr>
          <p:cNvPr id="8" name="Grafik 6" descr=".jpg">
            <a:extLst>
              <a:ext uri="{FF2B5EF4-FFF2-40B4-BE49-F238E27FC236}">
                <a16:creationId xmlns:a16="http://schemas.microsoft.com/office/drawing/2014/main" id="{FEAB39DE-E76D-4C41-8C21-A731086C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014" y="5523273"/>
            <a:ext cx="2039816" cy="10285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339401E-2492-4B88-8494-611AEF573647}"/>
              </a:ext>
            </a:extLst>
          </p:cNvPr>
          <p:cNvSpPr txBox="1"/>
          <p:nvPr/>
        </p:nvSpPr>
        <p:spPr>
          <a:xfrm>
            <a:off x="615603" y="6157610"/>
            <a:ext cx="9058403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>
                <a:solidFill>
                  <a:schemeClr val="bg1"/>
                </a:solidFill>
              </a:rPr>
              <a:t>Institut für Professionsentwicklung &amp; Schulqualität (IPS)</a:t>
            </a:r>
            <a:endParaRPr lang="de-DE" sz="2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273856F9-8F67-4495-91F1-DAE265B7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280"/>
            <a:ext cx="10515600" cy="721622"/>
          </a:xfrm>
        </p:spPr>
        <p:txBody>
          <a:bodyPr>
            <a:normAutofit/>
          </a:bodyPr>
          <a:lstStyle/>
          <a:p>
            <a:r>
              <a:rPr lang="de-AT" b="1" dirty="0">
                <a:solidFill>
                  <a:srgbClr val="C00000"/>
                </a:solidFill>
              </a:rPr>
              <a:t>The City </a:t>
            </a:r>
            <a:r>
              <a:rPr lang="de-AT" b="1" dirty="0" err="1">
                <a:solidFill>
                  <a:srgbClr val="C00000"/>
                </a:solidFill>
              </a:rPr>
              <a:t>of</a:t>
            </a:r>
            <a:r>
              <a:rPr lang="de-AT" b="1" dirty="0">
                <a:solidFill>
                  <a:srgbClr val="C00000"/>
                </a:solidFill>
              </a:rPr>
              <a:t> Salzburg </a:t>
            </a:r>
            <a:endParaRPr lang="de-AT" sz="4400" b="1" dirty="0">
              <a:cs typeface="Calibri Light"/>
            </a:endParaRP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C56700B7-B8B2-907D-DEE3-825F2B228755}"/>
              </a:ext>
            </a:extLst>
          </p:cNvPr>
          <p:cNvSpPr txBox="1">
            <a:spLocks/>
          </p:cNvSpPr>
          <p:nvPr/>
        </p:nvSpPr>
        <p:spPr>
          <a:xfrm>
            <a:off x="838200" y="1524189"/>
            <a:ext cx="10515600" cy="4176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>
              <a:buFont typeface="Arial" panose="020B0604020202020204" pitchFamily="34" charset="0"/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>
              <a:buFont typeface="Arial" panose="020B0604020202020204" pitchFamily="34" charset="0"/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de-AT" sz="3600" b="1" dirty="0">
                <a:solidFill>
                  <a:srgbClr val="C00000"/>
                </a:solidFill>
                <a:ea typeface="+mn-lt"/>
                <a:cs typeface="Calibri"/>
                <a:hlinkClick r:id="rId3"/>
              </a:rPr>
              <a:t>Salzburg</a:t>
            </a:r>
            <a:endParaRPr lang="de-AT" sz="2200" b="1" dirty="0">
              <a:solidFill>
                <a:srgbClr val="C00000"/>
              </a:solidFill>
              <a:cs typeface="Calibri"/>
            </a:endParaRPr>
          </a:p>
          <a:p>
            <a:endParaRPr lang="de-AT" sz="2200" dirty="0">
              <a:ea typeface="Calibri"/>
              <a:cs typeface="Calibri"/>
            </a:endParaRPr>
          </a:p>
          <a:p>
            <a:pPr marL="342900" indent="-342900"/>
            <a:endParaRPr lang="de-AT" sz="2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78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6" descr=".jpg">
            <a:extLst>
              <a:ext uri="{FF2B5EF4-FFF2-40B4-BE49-F238E27FC236}">
                <a16:creationId xmlns:a16="http://schemas.microsoft.com/office/drawing/2014/main" id="{FEAB39DE-E76D-4C41-8C21-A731086C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014" y="5523273"/>
            <a:ext cx="2039816" cy="10285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339401E-2492-4B88-8494-611AEF573647}"/>
              </a:ext>
            </a:extLst>
          </p:cNvPr>
          <p:cNvSpPr txBox="1"/>
          <p:nvPr/>
        </p:nvSpPr>
        <p:spPr>
          <a:xfrm>
            <a:off x="615603" y="6157610"/>
            <a:ext cx="9058403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>
                <a:solidFill>
                  <a:schemeClr val="bg1"/>
                </a:solidFill>
              </a:rPr>
              <a:t>Institut für Professionsentwicklung &amp; Schulqualität (IPS)</a:t>
            </a:r>
            <a:endParaRPr lang="de-DE" sz="2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273856F9-8F67-4495-91F1-DAE265B7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580"/>
            <a:ext cx="10515600" cy="697078"/>
          </a:xfrm>
        </p:spPr>
        <p:txBody>
          <a:bodyPr>
            <a:normAutofit/>
          </a:bodyPr>
          <a:lstStyle/>
          <a:p>
            <a:r>
              <a:rPr lang="de-AT" b="1" dirty="0">
                <a:solidFill>
                  <a:srgbClr val="C00000"/>
                </a:solidFill>
              </a:rPr>
              <a:t>Transport </a:t>
            </a:r>
            <a:r>
              <a:rPr lang="de-AT" b="1" dirty="0" err="1">
                <a:solidFill>
                  <a:srgbClr val="C00000"/>
                </a:solidFill>
              </a:rPr>
              <a:t>to</a:t>
            </a:r>
            <a:r>
              <a:rPr lang="de-AT" b="1" dirty="0">
                <a:solidFill>
                  <a:srgbClr val="C00000"/>
                </a:solidFill>
              </a:rPr>
              <a:t> Salzburg (</a:t>
            </a:r>
            <a:r>
              <a:rPr lang="de-AT" b="1" dirty="0" err="1">
                <a:solidFill>
                  <a:srgbClr val="C00000"/>
                </a:solidFill>
                <a:ea typeface="+mn-lt"/>
                <a:cs typeface="Calibri"/>
              </a:rPr>
              <a:t>e</a:t>
            </a:r>
            <a:r>
              <a:rPr lang="de-AT" sz="4400" b="1" dirty="0" err="1">
                <a:solidFill>
                  <a:srgbClr val="C00000"/>
                </a:solidFill>
                <a:ea typeface="+mn-lt"/>
                <a:cs typeface="Calibri"/>
              </a:rPr>
              <a:t>co-friendly</a:t>
            </a:r>
            <a:r>
              <a:rPr lang="de-AT" sz="4000" b="1" dirty="0">
                <a:solidFill>
                  <a:srgbClr val="C00000"/>
                </a:solidFill>
                <a:ea typeface="+mn-lt"/>
                <a:cs typeface="Calibri"/>
              </a:rPr>
              <a:t> </a:t>
            </a:r>
            <a:r>
              <a:rPr lang="de-AT" sz="4000" b="1" dirty="0" err="1">
                <a:solidFill>
                  <a:srgbClr val="C00000"/>
                </a:solidFill>
                <a:ea typeface="+mn-lt"/>
                <a:cs typeface="Calibri"/>
              </a:rPr>
              <a:t>travel</a:t>
            </a:r>
            <a:r>
              <a:rPr lang="de-AT" sz="4000" b="1" dirty="0">
                <a:solidFill>
                  <a:srgbClr val="C00000"/>
                </a:solidFill>
                <a:ea typeface="+mn-lt"/>
                <a:cs typeface="Calibri"/>
              </a:rPr>
              <a:t>)</a:t>
            </a:r>
            <a:endParaRPr lang="de-AT" sz="4400" b="1" dirty="0">
              <a:cs typeface="Calibri Light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idx="1"/>
          </p:nvPr>
        </p:nvSpPr>
        <p:spPr>
          <a:xfrm>
            <a:off x="838200" y="794658"/>
            <a:ext cx="10515600" cy="5362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AT" sz="3200" b="1" dirty="0">
                <a:solidFill>
                  <a:srgbClr val="C00000"/>
                </a:solidFill>
                <a:ea typeface="+mn-lt"/>
                <a:cs typeface="Calibri"/>
              </a:rPr>
              <a:t>By </a:t>
            </a:r>
            <a:r>
              <a:rPr lang="de-AT" sz="3200" b="1" dirty="0" err="1">
                <a:solidFill>
                  <a:srgbClr val="C00000"/>
                </a:solidFill>
                <a:ea typeface="+mn-lt"/>
                <a:cs typeface="Calibri"/>
              </a:rPr>
              <a:t>bicycle</a:t>
            </a:r>
            <a:r>
              <a:rPr lang="de-AT" sz="3200" b="1" dirty="0">
                <a:solidFill>
                  <a:srgbClr val="C00000"/>
                </a:solidFill>
                <a:ea typeface="+mn-lt"/>
                <a:cs typeface="Calibri"/>
              </a:rPr>
              <a:t>, on </a:t>
            </a:r>
            <a:r>
              <a:rPr lang="de-AT" sz="3200" b="1" dirty="0" err="1">
                <a:solidFill>
                  <a:srgbClr val="C00000"/>
                </a:solidFill>
                <a:ea typeface="+mn-lt"/>
                <a:cs typeface="Calibri"/>
              </a:rPr>
              <a:t>foot</a:t>
            </a:r>
            <a:endParaRPr lang="de-AT" sz="32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AT" dirty="0">
                <a:ea typeface="+mn-lt"/>
                <a:cs typeface="+mn-lt"/>
              </a:rPr>
              <a:t>Take </a:t>
            </a:r>
            <a:r>
              <a:rPr lang="de-AT" dirty="0" err="1">
                <a:ea typeface="+mn-lt"/>
                <a:cs typeface="+mn-lt"/>
              </a:rPr>
              <a:t>Eurovelo</a:t>
            </a:r>
            <a:r>
              <a:rPr lang="de-AT" dirty="0">
                <a:ea typeface="+mn-lt"/>
                <a:cs typeface="+mn-lt"/>
              </a:rPr>
              <a:t> 7 </a:t>
            </a:r>
            <a:r>
              <a:rPr lang="de-AT" dirty="0" err="1">
                <a:ea typeface="+mn-lt"/>
                <a:cs typeface="+mn-lt"/>
              </a:rPr>
              <a:t>from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Norway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to</a:t>
            </a:r>
            <a:r>
              <a:rPr lang="de-AT" dirty="0">
                <a:ea typeface="+mn-lt"/>
                <a:cs typeface="+mn-lt"/>
              </a:rPr>
              <a:t> Malta </a:t>
            </a:r>
            <a:r>
              <a:rPr lang="de-AT" dirty="0" err="1">
                <a:ea typeface="+mn-lt"/>
                <a:cs typeface="+mn-lt"/>
              </a:rPr>
              <a:t>or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the</a:t>
            </a:r>
            <a:r>
              <a:rPr lang="de-AT" dirty="0">
                <a:ea typeface="+mn-lt"/>
                <a:cs typeface="+mn-lt"/>
              </a:rPr>
              <a:t> St. </a:t>
            </a:r>
            <a:r>
              <a:rPr lang="de-AT" dirty="0" err="1">
                <a:ea typeface="+mn-lt"/>
                <a:cs typeface="+mn-lt"/>
              </a:rPr>
              <a:t>James‘s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Pilgrimage</a:t>
            </a:r>
            <a:r>
              <a:rPr lang="de-AT" dirty="0">
                <a:ea typeface="+mn-lt"/>
                <a:cs typeface="+mn-lt"/>
              </a:rPr>
              <a:t> Way </a:t>
            </a:r>
            <a:r>
              <a:rPr lang="de-AT" dirty="0" err="1">
                <a:ea typeface="+mn-lt"/>
                <a:cs typeface="+mn-lt"/>
              </a:rPr>
              <a:t>along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the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river</a:t>
            </a:r>
            <a:r>
              <a:rPr lang="de-AT" dirty="0">
                <a:ea typeface="+mn-lt"/>
                <a:cs typeface="+mn-lt"/>
              </a:rPr>
              <a:t> Salzach! </a:t>
            </a:r>
          </a:p>
          <a:p>
            <a:pPr>
              <a:lnSpc>
                <a:spcPct val="100000"/>
              </a:lnSpc>
              <a:buNone/>
            </a:pPr>
            <a:endParaRPr lang="de-AT" sz="36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de-AT" sz="3200" b="1" dirty="0">
                <a:solidFill>
                  <a:srgbClr val="C00000"/>
                </a:solidFill>
                <a:ea typeface="+mn-lt"/>
                <a:cs typeface="Calibri"/>
              </a:rPr>
              <a:t>By </a:t>
            </a:r>
            <a:r>
              <a:rPr lang="de-AT" sz="3200" b="1" dirty="0" err="1">
                <a:solidFill>
                  <a:srgbClr val="C00000"/>
                </a:solidFill>
                <a:ea typeface="+mn-lt"/>
                <a:cs typeface="Calibri"/>
              </a:rPr>
              <a:t>train</a:t>
            </a:r>
            <a:endParaRPr lang="de-AT" sz="32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AT" dirty="0">
                <a:ea typeface="+mn-lt"/>
                <a:cs typeface="+mn-lt"/>
              </a:rPr>
              <a:t>Salzburg </a:t>
            </a:r>
            <a:r>
              <a:rPr lang="de-AT" dirty="0" err="1">
                <a:ea typeface="+mn-lt"/>
                <a:cs typeface="+mn-lt"/>
              </a:rPr>
              <a:t>is</a:t>
            </a:r>
            <a:r>
              <a:rPr lang="de-AT" dirty="0">
                <a:ea typeface="+mn-lt"/>
                <a:cs typeface="+mn-lt"/>
              </a:rPr>
              <a:t> on </a:t>
            </a:r>
            <a:r>
              <a:rPr lang="de-AT" dirty="0" err="1">
                <a:ea typeface="+mn-lt"/>
                <a:cs typeface="+mn-lt"/>
              </a:rPr>
              <a:t>the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main</a:t>
            </a:r>
            <a:r>
              <a:rPr lang="de-AT" dirty="0">
                <a:ea typeface="+mn-lt"/>
                <a:cs typeface="+mn-lt"/>
              </a:rPr>
              <a:t> European </a:t>
            </a:r>
            <a:r>
              <a:rPr lang="de-AT" dirty="0" err="1">
                <a:ea typeface="+mn-lt"/>
                <a:cs typeface="+mn-lt"/>
              </a:rPr>
              <a:t>railway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line</a:t>
            </a:r>
            <a:r>
              <a:rPr lang="de-AT" dirty="0">
                <a:ea typeface="+mn-lt"/>
                <a:cs typeface="+mn-lt"/>
              </a:rPr>
              <a:t> Paris – Budapest.</a:t>
            </a:r>
          </a:p>
          <a:p>
            <a:pPr>
              <a:lnSpc>
                <a:spcPct val="100000"/>
              </a:lnSpc>
              <a:buNone/>
            </a:pPr>
            <a:r>
              <a:rPr lang="de-AT" dirty="0">
                <a:ea typeface="+mn-lt"/>
                <a:cs typeface="+mn-lt"/>
              </a:rPr>
              <a:t>Frequent </a:t>
            </a:r>
            <a:r>
              <a:rPr lang="de-AT" dirty="0" err="1">
                <a:ea typeface="+mn-lt"/>
                <a:cs typeface="+mn-lt"/>
              </a:rPr>
              <a:t>connections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to</a:t>
            </a:r>
            <a:r>
              <a:rPr lang="de-AT" dirty="0">
                <a:ea typeface="+mn-lt"/>
                <a:cs typeface="+mn-lt"/>
              </a:rPr>
              <a:t> Vienna and Munich</a:t>
            </a: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de-AT" sz="2200" b="1" dirty="0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081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6" descr=".jpg">
            <a:extLst>
              <a:ext uri="{FF2B5EF4-FFF2-40B4-BE49-F238E27FC236}">
                <a16:creationId xmlns:a16="http://schemas.microsoft.com/office/drawing/2014/main" id="{FEAB39DE-E76D-4C41-8C21-A731086C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014" y="5523273"/>
            <a:ext cx="2039816" cy="10285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339401E-2492-4B88-8494-611AEF573647}"/>
              </a:ext>
            </a:extLst>
          </p:cNvPr>
          <p:cNvSpPr txBox="1"/>
          <p:nvPr/>
        </p:nvSpPr>
        <p:spPr>
          <a:xfrm>
            <a:off x="615603" y="6157610"/>
            <a:ext cx="9058403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>
                <a:solidFill>
                  <a:schemeClr val="bg1"/>
                </a:solidFill>
              </a:rPr>
              <a:t>Institut für Professionsentwicklung &amp; Schulqualität (IPS)</a:t>
            </a:r>
            <a:endParaRPr lang="de-DE" sz="2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273856F9-8F67-4495-91F1-DAE265B7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580"/>
            <a:ext cx="10515600" cy="697078"/>
          </a:xfrm>
        </p:spPr>
        <p:txBody>
          <a:bodyPr>
            <a:normAutofit/>
          </a:bodyPr>
          <a:lstStyle/>
          <a:p>
            <a:r>
              <a:rPr lang="de-AT" b="1" dirty="0">
                <a:solidFill>
                  <a:srgbClr val="C00000"/>
                </a:solidFill>
              </a:rPr>
              <a:t>Transport </a:t>
            </a:r>
            <a:r>
              <a:rPr lang="de-AT" b="1" dirty="0" err="1">
                <a:solidFill>
                  <a:srgbClr val="C00000"/>
                </a:solidFill>
              </a:rPr>
              <a:t>t</a:t>
            </a:r>
            <a:r>
              <a:rPr lang="de-AT" sz="4400" b="1" dirty="0" err="1">
                <a:solidFill>
                  <a:srgbClr val="C00000"/>
                </a:solidFill>
              </a:rPr>
              <a:t>o</a:t>
            </a:r>
            <a:r>
              <a:rPr lang="de-AT" sz="4400" b="1" dirty="0">
                <a:solidFill>
                  <a:srgbClr val="C00000"/>
                </a:solidFill>
              </a:rPr>
              <a:t> Salzburg (</a:t>
            </a:r>
            <a:r>
              <a:rPr lang="de-AT" sz="4400" b="1" dirty="0">
                <a:solidFill>
                  <a:srgbClr val="C00000"/>
                </a:solidFill>
                <a:ea typeface="+mn-lt"/>
                <a:cs typeface="Calibri"/>
              </a:rPr>
              <a:t>not so </a:t>
            </a:r>
            <a:r>
              <a:rPr lang="de-AT" sz="4400" b="1" dirty="0" err="1">
                <a:solidFill>
                  <a:srgbClr val="C00000"/>
                </a:solidFill>
                <a:ea typeface="+mn-lt"/>
                <a:cs typeface="Calibri"/>
              </a:rPr>
              <a:t>eco-friendly</a:t>
            </a:r>
            <a:r>
              <a:rPr lang="de-AT" sz="4400" b="1" dirty="0">
                <a:solidFill>
                  <a:srgbClr val="C00000"/>
                </a:solidFill>
                <a:ea typeface="+mn-lt"/>
                <a:cs typeface="Calibri"/>
              </a:rPr>
              <a:t>) </a:t>
            </a:r>
            <a:endParaRPr lang="de-AT" sz="4400" b="1" dirty="0">
              <a:cs typeface="Calibri Light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idx="1"/>
          </p:nvPr>
        </p:nvSpPr>
        <p:spPr>
          <a:xfrm>
            <a:off x="838200" y="794658"/>
            <a:ext cx="10515600" cy="5362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>
              <a:buNone/>
            </a:pPr>
            <a:r>
              <a:rPr lang="de-AT" sz="3200" b="1" dirty="0">
                <a:solidFill>
                  <a:srgbClr val="C00000"/>
                </a:solidFill>
                <a:ea typeface="+mn-lt"/>
                <a:cs typeface="Calibri"/>
              </a:rPr>
              <a:t>By </a:t>
            </a:r>
            <a:r>
              <a:rPr lang="de-AT" sz="3200" b="1" dirty="0" err="1">
                <a:solidFill>
                  <a:srgbClr val="C00000"/>
                </a:solidFill>
                <a:ea typeface="+mn-lt"/>
                <a:cs typeface="Calibri"/>
              </a:rPr>
              <a:t>car</a:t>
            </a:r>
            <a:endParaRPr lang="de-AT" sz="32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 marL="0" indent="0">
              <a:buNone/>
            </a:pPr>
            <a:r>
              <a:rPr lang="de-AT" dirty="0">
                <a:ea typeface="+mn-lt"/>
                <a:cs typeface="+mn-lt"/>
              </a:rPr>
              <a:t>Take </a:t>
            </a:r>
            <a:r>
              <a:rPr lang="de-AT" dirty="0" err="1">
                <a:ea typeface="+mn-lt"/>
                <a:cs typeface="+mn-lt"/>
              </a:rPr>
              <a:t>one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of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the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main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motorways</a:t>
            </a:r>
            <a:r>
              <a:rPr lang="de-AT" dirty="0">
                <a:ea typeface="+mn-lt"/>
                <a:cs typeface="+mn-lt"/>
              </a:rPr>
              <a:t>:</a:t>
            </a:r>
          </a:p>
          <a:p>
            <a:pPr marL="0" indent="0">
              <a:buNone/>
            </a:pPr>
            <a:r>
              <a:rPr lang="de-AT" dirty="0">
                <a:ea typeface="+mn-lt"/>
                <a:cs typeface="+mn-lt"/>
              </a:rPr>
              <a:t>A1 </a:t>
            </a:r>
            <a:r>
              <a:rPr lang="de-AT" dirty="0" err="1">
                <a:ea typeface="+mn-lt"/>
                <a:cs typeface="+mn-lt"/>
              </a:rPr>
              <a:t>from</a:t>
            </a:r>
            <a:r>
              <a:rPr lang="de-AT" dirty="0">
                <a:ea typeface="+mn-lt"/>
                <a:cs typeface="+mn-lt"/>
              </a:rPr>
              <a:t> Vienna, A10 </a:t>
            </a:r>
            <a:r>
              <a:rPr lang="de-AT" dirty="0" err="1">
                <a:ea typeface="+mn-lt"/>
                <a:cs typeface="+mn-lt"/>
              </a:rPr>
              <a:t>from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Italy</a:t>
            </a:r>
            <a:r>
              <a:rPr lang="de-AT" dirty="0">
                <a:ea typeface="+mn-lt"/>
                <a:cs typeface="+mn-lt"/>
              </a:rPr>
              <a:t>, A8 </a:t>
            </a:r>
            <a:r>
              <a:rPr lang="de-AT" dirty="0" err="1">
                <a:ea typeface="+mn-lt"/>
                <a:cs typeface="+mn-lt"/>
              </a:rPr>
              <a:t>from</a:t>
            </a:r>
            <a:r>
              <a:rPr lang="de-AT" dirty="0">
                <a:ea typeface="+mn-lt"/>
                <a:cs typeface="+mn-lt"/>
              </a:rPr>
              <a:t> Germany</a:t>
            </a:r>
          </a:p>
          <a:p>
            <a:pPr marL="0" indent="0"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de-AT" sz="3200" b="1" dirty="0">
                <a:solidFill>
                  <a:srgbClr val="C00000"/>
                </a:solidFill>
                <a:ea typeface="+mn-lt"/>
                <a:cs typeface="Calibri"/>
              </a:rPr>
              <a:t>By plane (and </a:t>
            </a:r>
            <a:r>
              <a:rPr lang="de-AT" sz="3200" b="1" dirty="0" err="1">
                <a:solidFill>
                  <a:srgbClr val="C00000"/>
                </a:solidFill>
                <a:ea typeface="+mn-lt"/>
                <a:cs typeface="Calibri"/>
              </a:rPr>
              <a:t>train</a:t>
            </a:r>
            <a:r>
              <a:rPr lang="de-AT" sz="3200" b="1" dirty="0">
                <a:solidFill>
                  <a:srgbClr val="C00000"/>
                </a:solidFill>
                <a:ea typeface="+mn-lt"/>
                <a:cs typeface="Calibri"/>
              </a:rPr>
              <a:t>)</a:t>
            </a:r>
          </a:p>
          <a:p>
            <a:pPr>
              <a:buNone/>
            </a:pPr>
            <a:r>
              <a:rPr lang="de-AT" dirty="0">
                <a:ea typeface="+mn-lt"/>
                <a:cs typeface="+mn-lt"/>
              </a:rPr>
              <a:t>Salzburg Airport W.A. Mozart </a:t>
            </a:r>
            <a:r>
              <a:rPr lang="de-AT" dirty="0" err="1">
                <a:ea typeface="+mn-lt"/>
                <a:cs typeface="+mn-lt"/>
              </a:rPr>
              <a:t>is</a:t>
            </a:r>
            <a:r>
              <a:rPr lang="de-AT" dirty="0">
                <a:ea typeface="+mn-lt"/>
                <a:cs typeface="+mn-lt"/>
              </a:rPr>
              <a:t> 4km </a:t>
            </a:r>
            <a:r>
              <a:rPr lang="de-AT" dirty="0" err="1">
                <a:ea typeface="+mn-lt"/>
                <a:cs typeface="+mn-lt"/>
              </a:rPr>
              <a:t>from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the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city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centre</a:t>
            </a:r>
            <a:r>
              <a:rPr lang="de-AT" dirty="0">
                <a:ea typeface="+mn-lt"/>
                <a:cs typeface="+mn-lt"/>
              </a:rPr>
              <a:t>.</a:t>
            </a:r>
          </a:p>
          <a:p>
            <a:pPr>
              <a:buNone/>
            </a:pPr>
            <a:r>
              <a:rPr lang="de-AT" dirty="0">
                <a:ea typeface="+mn-lt"/>
                <a:cs typeface="+mn-lt"/>
              </a:rPr>
              <a:t>Vienna </a:t>
            </a:r>
            <a:r>
              <a:rPr lang="de-AT" dirty="0" err="1">
                <a:ea typeface="+mn-lt"/>
                <a:cs typeface="+mn-lt"/>
              </a:rPr>
              <a:t>airport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is</a:t>
            </a:r>
            <a:r>
              <a:rPr lang="de-AT" dirty="0">
                <a:ea typeface="+mn-lt"/>
                <a:cs typeface="+mn-lt"/>
              </a:rPr>
              <a:t> 3 </a:t>
            </a:r>
            <a:r>
              <a:rPr lang="de-AT" dirty="0" err="1">
                <a:ea typeface="+mn-lt"/>
                <a:cs typeface="+mn-lt"/>
              </a:rPr>
              <a:t>hours</a:t>
            </a:r>
            <a:r>
              <a:rPr lang="de-AT" dirty="0">
                <a:ea typeface="+mn-lt"/>
                <a:cs typeface="+mn-lt"/>
              </a:rPr>
              <a:t>, Munich Airport 2 </a:t>
            </a:r>
            <a:r>
              <a:rPr lang="de-AT" dirty="0" err="1">
                <a:ea typeface="+mn-lt"/>
                <a:cs typeface="+mn-lt"/>
              </a:rPr>
              <a:t>hours</a:t>
            </a:r>
            <a:r>
              <a:rPr lang="de-AT" dirty="0">
                <a:ea typeface="+mn-lt"/>
                <a:cs typeface="+mn-lt"/>
              </a:rPr>
              <a:t> </a:t>
            </a:r>
            <a:r>
              <a:rPr lang="de-AT" dirty="0" err="1">
                <a:ea typeface="+mn-lt"/>
                <a:cs typeface="+mn-lt"/>
              </a:rPr>
              <a:t>from</a:t>
            </a:r>
            <a:r>
              <a:rPr lang="de-AT" dirty="0">
                <a:ea typeface="+mn-lt"/>
                <a:cs typeface="+mn-lt"/>
              </a:rPr>
              <a:t> Salzburg.</a:t>
            </a:r>
          </a:p>
          <a:p>
            <a:pPr marL="0" indent="0">
              <a:buNone/>
            </a:pPr>
            <a:endParaRPr lang="de-AT" sz="2200" b="1" dirty="0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12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Activities</a:t>
            </a:r>
            <a:r>
              <a:rPr lang="de-DE" dirty="0"/>
              <a:t> and </a:t>
            </a:r>
            <a:r>
              <a:rPr lang="de-DE" dirty="0" err="1"/>
              <a:t>events</a:t>
            </a:r>
            <a:endParaRPr lang="de-D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A953903-E638-092C-60DA-43CF43020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967615"/>
              </p:ext>
            </p:extLst>
          </p:nvPr>
        </p:nvGraphicFramePr>
        <p:xfrm>
          <a:off x="838200" y="1381125"/>
          <a:ext cx="10882069" cy="48538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79780">
                  <a:extLst>
                    <a:ext uri="{9D8B030D-6E8A-4147-A177-3AD203B41FA5}">
                      <a16:colId xmlns:a16="http://schemas.microsoft.com/office/drawing/2014/main" val="844896609"/>
                    </a:ext>
                  </a:extLst>
                </a:gridCol>
                <a:gridCol w="2483157">
                  <a:extLst>
                    <a:ext uri="{9D8B030D-6E8A-4147-A177-3AD203B41FA5}">
                      <a16:colId xmlns:a16="http://schemas.microsoft.com/office/drawing/2014/main" val="2832687338"/>
                    </a:ext>
                  </a:extLst>
                </a:gridCol>
                <a:gridCol w="1486225">
                  <a:extLst>
                    <a:ext uri="{9D8B030D-6E8A-4147-A177-3AD203B41FA5}">
                      <a16:colId xmlns:a16="http://schemas.microsoft.com/office/drawing/2014/main" val="189988153"/>
                    </a:ext>
                  </a:extLst>
                </a:gridCol>
                <a:gridCol w="5232907">
                  <a:extLst>
                    <a:ext uri="{9D8B030D-6E8A-4147-A177-3AD203B41FA5}">
                      <a16:colId xmlns:a16="http://schemas.microsoft.com/office/drawing/2014/main" val="1215976846"/>
                    </a:ext>
                  </a:extLst>
                </a:gridCol>
              </a:tblGrid>
              <a:tr h="161529">
                <a:tc>
                  <a:txBody>
                    <a:bodyPr/>
                    <a:lstStyle/>
                    <a:p>
                      <a:pPr marL="59690"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en-US" sz="1400" spc="-20" dirty="0">
                          <a:effectLst/>
                          <a:latin typeface="Arial"/>
                        </a:rPr>
                        <a:t>Date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215">
                        <a:spcBef>
                          <a:spcPts val="560"/>
                        </a:spcBef>
                      </a:pPr>
                      <a:r>
                        <a:rPr lang="en-US" sz="1400" spc="-25" dirty="0">
                          <a:effectLst/>
                          <a:latin typeface="Arial"/>
                        </a:rPr>
                        <a:t>SIG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9690"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effectLst/>
                          <a:latin typeface="Arial"/>
                        </a:rPr>
                        <a:t>Format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215">
                        <a:spcBef>
                          <a:spcPts val="560"/>
                        </a:spcBef>
                      </a:pPr>
                      <a:r>
                        <a:rPr lang="en-US" sz="1200" spc="-10" dirty="0">
                          <a:effectLst/>
                          <a:latin typeface="Arial"/>
                        </a:rPr>
                        <a:t>Title &amp; speakers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338782"/>
                  </a:ext>
                </a:extLst>
              </a:tr>
              <a:tr h="710732">
                <a:tc>
                  <a:txBody>
                    <a:bodyPr/>
                    <a:lstStyle/>
                    <a:p>
                      <a:pPr marL="59690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effectLst/>
                          <a:latin typeface="Arial"/>
                        </a:rPr>
                        <a:t>18/10/2023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215">
                        <a:spcBef>
                          <a:spcPts val="550"/>
                        </a:spcBef>
                      </a:pPr>
                      <a:r>
                        <a:rPr lang="en-US" sz="1400" spc="-10" dirty="0">
                          <a:effectLst/>
                          <a:latin typeface="Arial"/>
                        </a:rPr>
                        <a:t>Migration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9690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effectLst/>
                          <a:latin typeface="Arial"/>
                        </a:rPr>
                        <a:t>Webinar,</a:t>
                      </a:r>
                      <a:r>
                        <a:rPr lang="en-US" sz="1400" spc="-7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spc="-10" dirty="0">
                          <a:effectLst/>
                          <a:latin typeface="Arial"/>
                        </a:rPr>
                        <a:t>on </a:t>
                      </a:r>
                      <a:r>
                        <a:rPr lang="en-US" sz="1400" spc="-10" dirty="0" err="1">
                          <a:effectLst/>
                          <a:latin typeface="Arial"/>
                        </a:rPr>
                        <a:t>Youtube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215">
                        <a:spcBef>
                          <a:spcPts val="550"/>
                        </a:spcBef>
                      </a:pPr>
                      <a:r>
                        <a:rPr lang="en-US" sz="1600" b="1" dirty="0">
                          <a:effectLst/>
                          <a:latin typeface="Arial"/>
                        </a:rPr>
                        <a:t>Language</a:t>
                      </a:r>
                      <a:r>
                        <a:rPr lang="en-US" sz="1600" b="1" spc="-65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Arial"/>
                        </a:rPr>
                        <a:t>Policy</a:t>
                      </a:r>
                      <a:r>
                        <a:rPr lang="en-US" sz="1600" b="1" spc="-65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Arial"/>
                        </a:rPr>
                        <a:t>Index</a:t>
                      </a:r>
                      <a:r>
                        <a:rPr lang="en-US" sz="1600" b="1" spc="-65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Arial"/>
                        </a:rPr>
                        <a:t>for Migration (LAPIM)</a:t>
                      </a:r>
                    </a:p>
                    <a:p>
                      <a:pPr marL="69215" lvl="0">
                        <a:spcBef>
                          <a:spcPts val="550"/>
                        </a:spcBef>
                        <a:buNone/>
                      </a:pPr>
                      <a:endParaRPr lang="en-US" sz="1400" dirty="0">
                        <a:effectLst/>
                        <a:latin typeface="Arial"/>
                      </a:endParaRPr>
                    </a:p>
                    <a:p>
                      <a:pPr marL="69215" marR="156845"/>
                      <a:r>
                        <a:rPr lang="en-US" sz="1400" dirty="0">
                          <a:effectLst/>
                          <a:latin typeface="Arial"/>
                        </a:rPr>
                        <a:t>Cecilie</a:t>
                      </a:r>
                      <a:r>
                        <a:rPr lang="en-US" sz="1400" spc="-8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Hamnes</a:t>
                      </a:r>
                      <a:r>
                        <a:rPr lang="en-US" sz="1400" spc="-75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Carlsen &amp; Lorenzo Rocca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46167"/>
                  </a:ext>
                </a:extLst>
              </a:tr>
              <a:tr h="883030">
                <a:tc>
                  <a:txBody>
                    <a:bodyPr/>
                    <a:lstStyle/>
                    <a:p>
                      <a:pPr marL="59690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effectLst/>
                          <a:latin typeface="Arial"/>
                        </a:rPr>
                        <a:t>22/11/2023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215" marR="115570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</a:rPr>
                        <a:t>Signed</a:t>
                      </a:r>
                      <a:r>
                        <a:rPr lang="en-US" sz="1400" spc="-8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Language </a:t>
                      </a:r>
                      <a:r>
                        <a:rPr lang="en-US" sz="1400" spc="-10" dirty="0">
                          <a:effectLst/>
                          <a:latin typeface="Arial"/>
                        </a:rPr>
                        <a:t>Assessment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9690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effectLst/>
                          <a:latin typeface="Arial"/>
                        </a:rPr>
                        <a:t>Webinar,</a:t>
                      </a:r>
                      <a:r>
                        <a:rPr lang="en-US" sz="1400" spc="-7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spc="-10" dirty="0">
                          <a:effectLst/>
                          <a:latin typeface="Arial"/>
                        </a:rPr>
                        <a:t>on </a:t>
                      </a:r>
                      <a:r>
                        <a:rPr lang="en-US" sz="1400" spc="-10" dirty="0" err="1">
                          <a:effectLst/>
                          <a:latin typeface="Arial"/>
                        </a:rPr>
                        <a:t>Youtube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215">
                        <a:spcBef>
                          <a:spcPts val="595"/>
                        </a:spcBef>
                      </a:pPr>
                      <a:r>
                        <a:rPr lang="en-US" sz="1600" b="1" dirty="0">
                          <a:effectLst/>
                          <a:latin typeface="Arial"/>
                        </a:rPr>
                        <a:t>Developing</a:t>
                      </a:r>
                      <a:r>
                        <a:rPr lang="en-US" sz="1600" b="1" spc="-50" dirty="0">
                          <a:effectLst/>
                          <a:latin typeface="Arial"/>
                        </a:rPr>
                        <a:t> R</a:t>
                      </a:r>
                      <a:r>
                        <a:rPr lang="en-US" sz="1600" b="1" dirty="0">
                          <a:effectLst/>
                          <a:latin typeface="Arial"/>
                        </a:rPr>
                        <a:t>ating</a:t>
                      </a:r>
                      <a:r>
                        <a:rPr lang="en-US" sz="1600" b="1" spc="-50" dirty="0">
                          <a:effectLst/>
                          <a:latin typeface="Arial"/>
                        </a:rPr>
                        <a:t> S</a:t>
                      </a:r>
                      <a:r>
                        <a:rPr lang="en-US" sz="1600" b="1" dirty="0">
                          <a:effectLst/>
                          <a:latin typeface="Arial"/>
                        </a:rPr>
                        <a:t>cales</a:t>
                      </a:r>
                      <a:r>
                        <a:rPr lang="en-US" sz="1600" b="1" spc="-5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Arial"/>
                        </a:rPr>
                        <a:t>for</a:t>
                      </a:r>
                      <a:r>
                        <a:rPr lang="en-US" sz="1600" b="1" spc="-50" dirty="0">
                          <a:effectLst/>
                          <a:latin typeface="Arial"/>
                        </a:rPr>
                        <a:t> S</a:t>
                      </a:r>
                      <a:r>
                        <a:rPr lang="en-US" sz="1600" b="1" dirty="0">
                          <a:effectLst/>
                          <a:latin typeface="Arial"/>
                        </a:rPr>
                        <a:t>ign Language Assessments</a:t>
                      </a:r>
                    </a:p>
                    <a:p>
                      <a:pPr marL="69215" lvl="0">
                        <a:spcBef>
                          <a:spcPts val="595"/>
                        </a:spcBef>
                        <a:buNone/>
                      </a:pPr>
                      <a:endParaRPr lang="en-US" sz="1200" dirty="0">
                        <a:effectLst/>
                        <a:latin typeface="Arial"/>
                      </a:endParaRPr>
                    </a:p>
                    <a:p>
                      <a:pPr marL="69215"/>
                      <a:r>
                        <a:rPr lang="en-US" sz="1400" dirty="0">
                          <a:effectLst/>
                          <a:latin typeface="Arial"/>
                        </a:rPr>
                        <a:t>Ute</a:t>
                      </a:r>
                      <a:r>
                        <a:rPr lang="en-US" sz="1400" spc="-7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Knoch,</a:t>
                      </a:r>
                      <a:r>
                        <a:rPr lang="en-US" sz="1400" spc="-70" dirty="0">
                          <a:effectLst/>
                          <a:latin typeface="Arial"/>
                        </a:rPr>
                        <a:t> 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Katja</a:t>
                      </a:r>
                      <a:r>
                        <a:rPr lang="en-US" sz="1400" spc="-6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/>
                        </a:rPr>
                        <a:t>Tissi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,</a:t>
                      </a:r>
                      <a:r>
                        <a:rPr lang="en-US" sz="1400" spc="-6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Franz</a:t>
                      </a:r>
                      <a:r>
                        <a:rPr lang="en-US" sz="1400" spc="-6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Holzknecht,</a:t>
                      </a:r>
                      <a:r>
                        <a:rPr lang="en-US" sz="1400" spc="-6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Tobias Haug, Alessia</a:t>
                      </a:r>
                      <a:r>
                        <a:rPr lang="en-US" sz="1400" spc="-65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Battisti,</a:t>
                      </a:r>
                      <a:r>
                        <a:rPr lang="en-US" sz="1400" spc="-65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University</a:t>
                      </a:r>
                      <a:r>
                        <a:rPr lang="en-US" sz="1400" spc="-65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of </a:t>
                      </a:r>
                      <a:r>
                        <a:rPr lang="en-US" sz="1400" spc="-10" dirty="0">
                          <a:effectLst/>
                          <a:latin typeface="Arial"/>
                        </a:rPr>
                        <a:t>Zurich, &amp; </a:t>
                      </a:r>
                      <a:r>
                        <a:rPr lang="en-US" sz="1400" dirty="0" err="1">
                          <a:effectLst/>
                          <a:latin typeface="Arial"/>
                        </a:rPr>
                        <a:t>Nivja</a:t>
                      </a:r>
                      <a:r>
                        <a:rPr lang="en-US" sz="1400" spc="-25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de</a:t>
                      </a:r>
                      <a:r>
                        <a:rPr lang="en-US" sz="1400" spc="-2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Jong</a:t>
                      </a:r>
                      <a:endParaRPr lang="en-US" sz="1400" spc="-25" dirty="0">
                        <a:effectLst/>
                        <a:latin typeface="Arial"/>
                      </a:endParaRPr>
                    </a:p>
                    <a:p>
                      <a:pPr marL="69215" lvl="0">
                        <a:buNone/>
                      </a:pPr>
                      <a:endParaRPr lang="en-US" sz="1200" spc="-1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750795"/>
                  </a:ext>
                </a:extLst>
              </a:tr>
              <a:tr h="613814">
                <a:tc>
                  <a:txBody>
                    <a:bodyPr/>
                    <a:lstStyle/>
                    <a:p>
                      <a:pPr marL="59690"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effectLst/>
                          <a:latin typeface="Arial"/>
                        </a:rPr>
                        <a:t>17/01/2024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215" marR="100330"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effectLst/>
                          <a:latin typeface="Arial"/>
                        </a:rPr>
                        <a:t>Equality,</a:t>
                      </a:r>
                      <a:r>
                        <a:rPr lang="en-US" sz="1400" spc="-7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spc="-10" dirty="0">
                          <a:effectLst/>
                          <a:latin typeface="Arial"/>
                        </a:rPr>
                        <a:t>Diversity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and Inclusion </a:t>
                      </a:r>
                      <a:r>
                        <a:rPr lang="en-US" sz="1400" spc="-10" dirty="0">
                          <a:effectLst/>
                          <a:latin typeface="Arial"/>
                        </a:rPr>
                        <a:t>(EDI)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9690"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</a:rPr>
                        <a:t>Online</a:t>
                      </a:r>
                      <a:r>
                        <a:rPr lang="en-US" sz="1400" spc="-3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spc="-10" dirty="0">
                          <a:effectLst/>
                          <a:latin typeface="Arial"/>
                        </a:rPr>
                        <a:t>meeting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215" marR="90170"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effectLst/>
                          <a:latin typeface="Arial"/>
                        </a:rPr>
                        <a:t>Lynda</a:t>
                      </a:r>
                      <a:r>
                        <a:rPr lang="en-US" sz="1400" spc="-5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spc="-10" dirty="0">
                          <a:effectLst/>
                          <a:latin typeface="Arial"/>
                        </a:rPr>
                        <a:t>Taylor,</a:t>
                      </a:r>
                      <a:r>
                        <a:rPr lang="en-US" sz="1400" spc="-50" dirty="0">
                          <a:effectLst/>
                          <a:latin typeface="Arial"/>
                        </a:rPr>
                        <a:t> 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Petra </a:t>
                      </a:r>
                      <a:r>
                        <a:rPr lang="en-US" sz="1400" dirty="0" err="1">
                          <a:effectLst/>
                          <a:latin typeface="Arial"/>
                        </a:rPr>
                        <a:t>Smelak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, Sylwia</a:t>
                      </a:r>
                      <a:r>
                        <a:rPr lang="en-US" sz="1400" spc="-65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/>
                        </a:rPr>
                        <a:t>Macinska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,</a:t>
                      </a:r>
                      <a:r>
                        <a:rPr lang="en-US" sz="1400" spc="-65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Carla Pastorino-Campos, &amp; </a:t>
                      </a:r>
                      <a:r>
                        <a:rPr lang="en-US" sz="1400" spc="-10" dirty="0" err="1">
                          <a:effectLst/>
                          <a:latin typeface="Arial"/>
                        </a:rPr>
                        <a:t>Gladys</a:t>
                      </a:r>
                      <a:r>
                        <a:rPr lang="en-US" sz="1400" dirty="0" err="1">
                          <a:effectLst/>
                          <a:latin typeface="Arial"/>
                        </a:rPr>
                        <a:t>Quevedo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-Camargo</a:t>
                      </a:r>
                      <a:endParaRPr lang="en-US" sz="1400" spc="-1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922782"/>
                  </a:ext>
                </a:extLst>
              </a:tr>
              <a:tr h="552000">
                <a:tc>
                  <a:txBody>
                    <a:bodyPr/>
                    <a:lstStyle/>
                    <a:p>
                      <a:pPr marL="5969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effectLst/>
                          <a:latin typeface="Arial"/>
                        </a:rPr>
                        <a:t>10/02/2024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215">
                        <a:spcBef>
                          <a:spcPts val="540"/>
                        </a:spcBef>
                      </a:pPr>
                      <a:r>
                        <a:rPr lang="en-US" sz="1400" spc="-10" dirty="0">
                          <a:effectLst/>
                          <a:latin typeface="Arial"/>
                        </a:rPr>
                        <a:t>Multilingual language assessment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969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</a:rPr>
                        <a:t>Online</a:t>
                      </a:r>
                      <a:r>
                        <a:rPr lang="en-US" sz="1400" spc="-3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spc="-10" dirty="0">
                          <a:effectLst/>
                          <a:latin typeface="Arial"/>
                        </a:rPr>
                        <a:t>meeting</a:t>
                      </a:r>
                      <a:endParaRPr lang="en-US" sz="1400" dirty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  <a:latin typeface="Arial"/>
                        </a:rPr>
                        <a:t> Georgios </a:t>
                      </a:r>
                      <a:r>
                        <a:rPr lang="en-US" sz="1400" err="1">
                          <a:effectLst/>
                          <a:latin typeface="Arial"/>
                        </a:rPr>
                        <a:t>Neokleos</a:t>
                      </a:r>
                      <a:r>
                        <a:rPr lang="en-US" sz="1400" dirty="0">
                          <a:effectLst/>
                          <a:latin typeface="Arial"/>
                        </a:rPr>
                        <a:t>, </a:t>
                      </a:r>
                      <a:r>
                        <a:rPr lang="en-US" sz="1400" b="0" i="0" u="none" strike="noStrike" noProof="0" dirty="0">
                          <a:effectLst/>
                          <a:latin typeface="Arial"/>
                        </a:rPr>
                        <a:t>Sviatlana </a:t>
                      </a:r>
                      <a:r>
                        <a:rPr lang="en-US" sz="1400" b="0" i="0" u="none" strike="noStrike" noProof="0" err="1">
                          <a:effectLst/>
                          <a:latin typeface="Arial"/>
                        </a:rPr>
                        <a:t>Karpava</a:t>
                      </a:r>
                      <a:r>
                        <a:rPr lang="en-US" sz="1400" b="0" i="0" u="none" strike="noStrike" noProof="0" dirty="0">
                          <a:effectLst/>
                          <a:latin typeface="Arial"/>
                        </a:rPr>
                        <a:t>, </a:t>
                      </a:r>
                      <a:r>
                        <a:rPr lang="en-US" sz="1400" b="0" i="0" u="none" strike="noStrike" noProof="0" err="1">
                          <a:effectLst/>
                          <a:latin typeface="Arial"/>
                        </a:rPr>
                        <a:t>Viktoriia</a:t>
                      </a:r>
                      <a:r>
                        <a:rPr lang="en-US" sz="1400" b="0" i="0" u="none" strike="noStrike" noProof="0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400" b="0" i="0" u="none" strike="noStrike" noProof="0" err="1">
                          <a:effectLst/>
                          <a:latin typeface="Arial"/>
                        </a:rPr>
                        <a:t>Osidak</a:t>
                      </a:r>
                      <a:endParaRPr lang="en-US" err="1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effectLst/>
                          <a:latin typeface="Arial"/>
                        </a:rPr>
                        <a:t> Taras Shevchenko &amp; Maryana </a:t>
                      </a:r>
                      <a:r>
                        <a:rPr lang="en-US" sz="1400" b="0" i="0" u="none" strike="noStrike" noProof="0" dirty="0" err="1">
                          <a:effectLst/>
                          <a:latin typeface="Arial"/>
                        </a:rPr>
                        <a:t>Natsiuk</a:t>
                      </a:r>
                      <a:endParaRPr lang="en-US" sz="1400" b="0" i="0" u="none" strike="noStrike" noProof="0"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847873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marL="59690" lvl="0">
                        <a:spcBef>
                          <a:spcPts val="5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spc="-10" baseline="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1-2/03/2024</a:t>
                      </a:r>
                      <a:endParaRPr lang="en-US" dirty="0"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215" lvl="0">
                        <a:spcBef>
                          <a:spcPts val="540"/>
                        </a:spcBef>
                        <a:buNone/>
                      </a:pPr>
                      <a:r>
                        <a:rPr lang="en-US" sz="1400" b="0" i="0" u="none" strike="noStrike" spc="-10" noProof="0" dirty="0">
                          <a:effectLst/>
                          <a:latin typeface="Arial"/>
                        </a:rPr>
                        <a:t>Assessing Writing &amp; Academic purposes</a:t>
                      </a:r>
                      <a:endParaRPr lang="en-US" sz="1400"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9690" lvl="0">
                        <a:spcBef>
                          <a:spcPts val="5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spc="-10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In-person, Bremen</a:t>
                      </a:r>
                      <a:endParaRPr lang="en-US" sz="1400"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The Use of Generative AI – Promises and Perils for</a:t>
                      </a:r>
                      <a:endParaRPr lang="en-US" sz="1600" b="1"/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1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Assessing Writing and Assessing for </a:t>
                      </a:r>
                      <a:r>
                        <a:rPr lang="en-US" sz="16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Academic</a:t>
                      </a:r>
                      <a:endParaRPr lang="en-US" sz="1600" b="1"/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1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Purposes</a:t>
                      </a:r>
                      <a:endParaRPr lang="en-US" sz="1600" b="1" dirty="0"/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endParaRPr lang="en-US" sz="1400" b="0" i="0" u="none" strike="noStrike" baseline="0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Erik Voss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baseline="0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126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222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6" descr=".jpg">
            <a:extLst>
              <a:ext uri="{FF2B5EF4-FFF2-40B4-BE49-F238E27FC236}">
                <a16:creationId xmlns:a16="http://schemas.microsoft.com/office/drawing/2014/main" id="{FEAB39DE-E76D-4C41-8C21-A731086C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014" y="5523273"/>
            <a:ext cx="2039816" cy="10285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339401E-2492-4B88-8494-611AEF573647}"/>
              </a:ext>
            </a:extLst>
          </p:cNvPr>
          <p:cNvSpPr txBox="1"/>
          <p:nvPr/>
        </p:nvSpPr>
        <p:spPr>
          <a:xfrm>
            <a:off x="615603" y="6157610"/>
            <a:ext cx="9058403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>
                <a:solidFill>
                  <a:schemeClr val="bg1"/>
                </a:solidFill>
              </a:rPr>
              <a:t>Institut für Professionsentwicklung &amp; Schulqualität (IPS)</a:t>
            </a:r>
            <a:endParaRPr lang="de-DE" sz="2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273856F9-8F67-4495-91F1-DAE265B7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580"/>
            <a:ext cx="10515600" cy="697078"/>
          </a:xfrm>
        </p:spPr>
        <p:txBody>
          <a:bodyPr>
            <a:normAutofit/>
          </a:bodyPr>
          <a:lstStyle/>
          <a:p>
            <a:r>
              <a:rPr lang="de-AT" b="1" dirty="0" err="1">
                <a:solidFill>
                  <a:srgbClr val="C00000"/>
                </a:solidFill>
              </a:rPr>
              <a:t>Accommodation</a:t>
            </a:r>
            <a:endParaRPr lang="de-AT" sz="4400" b="1" dirty="0">
              <a:cs typeface="Calibri Light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idx="1"/>
          </p:nvPr>
        </p:nvSpPr>
        <p:spPr>
          <a:xfrm>
            <a:off x="838200" y="794658"/>
            <a:ext cx="10515600" cy="5362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 marL="0" indent="0">
              <a:buNone/>
            </a:pPr>
            <a:r>
              <a:rPr lang="de-AT" sz="3200" dirty="0">
                <a:ea typeface="+mn-lt"/>
                <a:cs typeface="+mn-lt"/>
              </a:rPr>
              <a:t>Salzburg </a:t>
            </a:r>
            <a:r>
              <a:rPr lang="de-AT" sz="3200" dirty="0" err="1">
                <a:ea typeface="+mn-lt"/>
                <a:cs typeface="+mn-lt"/>
              </a:rPr>
              <a:t>is</a:t>
            </a:r>
            <a:r>
              <a:rPr lang="de-AT" sz="3200" dirty="0">
                <a:ea typeface="+mn-lt"/>
                <a:cs typeface="+mn-lt"/>
              </a:rPr>
              <a:t> a </a:t>
            </a:r>
            <a:r>
              <a:rPr lang="de-AT" sz="3200" dirty="0" err="1">
                <a:ea typeface="+mn-lt"/>
                <a:cs typeface="+mn-lt"/>
              </a:rPr>
              <a:t>tourist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city</a:t>
            </a:r>
            <a:r>
              <a:rPr lang="de-AT" sz="3200" dirty="0">
                <a:ea typeface="+mn-lt"/>
                <a:cs typeface="+mn-lt"/>
              </a:rPr>
              <a:t>. Many </a:t>
            </a:r>
            <a:r>
              <a:rPr lang="de-AT" sz="3200" dirty="0" err="1">
                <a:ea typeface="+mn-lt"/>
                <a:cs typeface="+mn-lt"/>
              </a:rPr>
              <a:t>visitors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stay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overnight</a:t>
            </a:r>
            <a:r>
              <a:rPr lang="de-AT" sz="3200" dirty="0">
                <a:ea typeface="+mn-lt"/>
                <a:cs typeface="+mn-lt"/>
              </a:rPr>
              <a:t>.</a:t>
            </a:r>
          </a:p>
          <a:p>
            <a:pPr>
              <a:buNone/>
            </a:pPr>
            <a:endParaRPr lang="de-AT" sz="3200" dirty="0">
              <a:ea typeface="+mn-lt"/>
              <a:cs typeface="+mn-lt"/>
            </a:endParaRPr>
          </a:p>
          <a:p>
            <a:pPr>
              <a:buNone/>
            </a:pPr>
            <a:r>
              <a:rPr lang="de-AT" sz="3200" dirty="0" err="1">
                <a:ea typeface="+mn-lt"/>
                <a:cs typeface="+mn-lt"/>
              </a:rPr>
              <a:t>booking.com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search</a:t>
            </a:r>
            <a:r>
              <a:rPr lang="de-AT" sz="3200" dirty="0">
                <a:ea typeface="+mn-lt"/>
                <a:cs typeface="+mn-lt"/>
              </a:rPr>
              <a:t> June 8, 2024 </a:t>
            </a:r>
            <a:r>
              <a:rPr lang="de-AT" sz="3200" dirty="0" err="1">
                <a:ea typeface="+mn-lt"/>
                <a:cs typeface="+mn-lt"/>
              </a:rPr>
              <a:t>for</a:t>
            </a:r>
            <a:r>
              <a:rPr lang="de-AT" sz="3200" dirty="0">
                <a:ea typeface="+mn-lt"/>
                <a:cs typeface="+mn-lt"/>
              </a:rPr>
              <a:t> 2025:</a:t>
            </a:r>
          </a:p>
          <a:p>
            <a:pPr>
              <a:buNone/>
            </a:pPr>
            <a:endParaRPr lang="de-AT" sz="3200" dirty="0">
              <a:ea typeface="+mn-lt"/>
              <a:cs typeface="+mn-lt"/>
            </a:endParaRPr>
          </a:p>
          <a:p>
            <a:pPr>
              <a:buNone/>
            </a:pPr>
            <a:r>
              <a:rPr lang="de-AT" sz="3200" dirty="0" err="1">
                <a:ea typeface="+mn-lt"/>
                <a:cs typeface="+mn-lt"/>
              </a:rPr>
              <a:t>price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range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up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to</a:t>
            </a:r>
            <a:r>
              <a:rPr lang="de-AT" sz="3200" dirty="0">
                <a:ea typeface="+mn-lt"/>
                <a:cs typeface="+mn-lt"/>
              </a:rPr>
              <a:t> €150/</a:t>
            </a:r>
            <a:r>
              <a:rPr lang="de-AT" sz="3200" dirty="0" err="1">
                <a:ea typeface="+mn-lt"/>
                <a:cs typeface="+mn-lt"/>
              </a:rPr>
              <a:t>night</a:t>
            </a:r>
            <a:r>
              <a:rPr lang="de-AT" sz="3200" dirty="0">
                <a:ea typeface="+mn-lt"/>
                <a:cs typeface="+mn-lt"/>
              </a:rPr>
              <a:t> – 34 </a:t>
            </a:r>
            <a:r>
              <a:rPr lang="de-AT" sz="3200" dirty="0" err="1">
                <a:ea typeface="+mn-lt"/>
                <a:cs typeface="+mn-lt"/>
              </a:rPr>
              <a:t>results</a:t>
            </a:r>
            <a:endParaRPr lang="de-AT" sz="3200" dirty="0">
              <a:ea typeface="+mn-lt"/>
              <a:cs typeface="+mn-lt"/>
            </a:endParaRPr>
          </a:p>
          <a:p>
            <a:pPr>
              <a:buNone/>
            </a:pPr>
            <a:r>
              <a:rPr lang="de-AT" sz="3200" dirty="0" err="1">
                <a:ea typeface="+mn-lt"/>
                <a:cs typeface="+mn-lt"/>
              </a:rPr>
              <a:t>price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range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up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to</a:t>
            </a:r>
            <a:r>
              <a:rPr lang="de-AT" sz="3200" dirty="0">
                <a:ea typeface="+mn-lt"/>
                <a:cs typeface="+mn-lt"/>
              </a:rPr>
              <a:t> €200/</a:t>
            </a:r>
            <a:r>
              <a:rPr lang="de-AT" sz="3200" dirty="0" err="1">
                <a:ea typeface="+mn-lt"/>
                <a:cs typeface="+mn-lt"/>
              </a:rPr>
              <a:t>night</a:t>
            </a:r>
            <a:r>
              <a:rPr lang="de-AT" sz="3200" dirty="0">
                <a:ea typeface="+mn-lt"/>
                <a:cs typeface="+mn-lt"/>
              </a:rPr>
              <a:t> – 64 </a:t>
            </a:r>
            <a:r>
              <a:rPr lang="de-AT" sz="3200" dirty="0" err="1">
                <a:ea typeface="+mn-lt"/>
                <a:cs typeface="+mn-lt"/>
              </a:rPr>
              <a:t>results</a:t>
            </a:r>
            <a:endParaRPr lang="de-AT" sz="3200" dirty="0">
              <a:ea typeface="+mn-lt"/>
              <a:cs typeface="+mn-lt"/>
            </a:endParaRPr>
          </a:p>
          <a:p>
            <a:pPr>
              <a:buNone/>
            </a:pPr>
            <a:endParaRPr lang="de-AT" sz="3200" dirty="0">
              <a:ea typeface="+mn-lt"/>
              <a:cs typeface="+mn-lt"/>
            </a:endParaRPr>
          </a:p>
          <a:p>
            <a:pPr>
              <a:buNone/>
            </a:pPr>
            <a:r>
              <a:rPr lang="de-AT" sz="3200" dirty="0" err="1">
                <a:ea typeface="+mn-lt"/>
                <a:cs typeface="+mn-lt"/>
              </a:rPr>
              <a:t>Please</a:t>
            </a:r>
            <a:r>
              <a:rPr lang="de-AT" sz="3200" dirty="0">
                <a:ea typeface="+mn-lt"/>
                <a:cs typeface="+mn-lt"/>
              </a:rPr>
              <a:t>, </a:t>
            </a:r>
            <a:r>
              <a:rPr lang="de-AT" sz="3200" dirty="0" err="1">
                <a:ea typeface="+mn-lt"/>
                <a:cs typeface="+mn-lt"/>
              </a:rPr>
              <a:t>book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as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early</a:t>
            </a:r>
            <a:r>
              <a:rPr lang="de-AT" sz="3200" dirty="0">
                <a:ea typeface="+mn-lt"/>
                <a:cs typeface="+mn-lt"/>
              </a:rPr>
              <a:t> </a:t>
            </a:r>
            <a:r>
              <a:rPr lang="de-AT" sz="3200" dirty="0" err="1">
                <a:ea typeface="+mn-lt"/>
                <a:cs typeface="+mn-lt"/>
              </a:rPr>
              <a:t>as</a:t>
            </a:r>
            <a:r>
              <a:rPr lang="de-AT" sz="3200" dirty="0">
                <a:ea typeface="+mn-lt"/>
                <a:cs typeface="+mn-lt"/>
              </a:rPr>
              <a:t> possible!	</a:t>
            </a:r>
          </a:p>
        </p:txBody>
      </p:sp>
    </p:spTree>
    <p:extLst>
      <p:ext uri="{BB962C8B-B14F-4D97-AF65-F5344CB8AC3E}">
        <p14:creationId xmlns:p14="http://schemas.microsoft.com/office/powerpoint/2010/main" val="8606670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6" descr=".jpg">
            <a:extLst>
              <a:ext uri="{FF2B5EF4-FFF2-40B4-BE49-F238E27FC236}">
                <a16:creationId xmlns:a16="http://schemas.microsoft.com/office/drawing/2014/main" id="{FEAB39DE-E76D-4C41-8C21-A731086C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014" y="5523273"/>
            <a:ext cx="2039816" cy="10285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339401E-2492-4B88-8494-611AEF573647}"/>
              </a:ext>
            </a:extLst>
          </p:cNvPr>
          <p:cNvSpPr txBox="1"/>
          <p:nvPr/>
        </p:nvSpPr>
        <p:spPr>
          <a:xfrm>
            <a:off x="615603" y="6157610"/>
            <a:ext cx="9058403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>
                <a:solidFill>
                  <a:schemeClr val="bg1"/>
                </a:solidFill>
              </a:rPr>
              <a:t>Institut für Professionsentwicklung &amp; Schulqualität (IPS)</a:t>
            </a:r>
            <a:endParaRPr lang="de-DE" sz="2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273856F9-8F67-4495-91F1-DAE265B7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580"/>
            <a:ext cx="10515600" cy="697078"/>
          </a:xfrm>
        </p:spPr>
        <p:txBody>
          <a:bodyPr>
            <a:normAutofit/>
          </a:bodyPr>
          <a:lstStyle/>
          <a:p>
            <a:endParaRPr lang="de-AT" sz="4400" b="1" dirty="0">
              <a:cs typeface="Calibri Light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idx="1"/>
          </p:nvPr>
        </p:nvSpPr>
        <p:spPr>
          <a:xfrm>
            <a:off x="838200" y="794658"/>
            <a:ext cx="10515600" cy="5362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>
              <a:buNone/>
            </a:pPr>
            <a:endParaRPr lang="de-AT" sz="3600" b="1" dirty="0">
              <a:solidFill>
                <a:srgbClr val="C00000"/>
              </a:solidFill>
              <a:ea typeface="+mn-lt"/>
              <a:cs typeface="Calibri"/>
            </a:endParaRPr>
          </a:p>
          <a:p>
            <a:pPr marL="0" indent="0" algn="ctr">
              <a:buNone/>
            </a:pPr>
            <a:r>
              <a:rPr lang="de-AT" sz="3600" dirty="0">
                <a:ea typeface="+mn-lt"/>
                <a:cs typeface="+mn-lt"/>
              </a:rPr>
              <a:t>Auf Wiedersehen in Salzburg!</a:t>
            </a:r>
          </a:p>
          <a:p>
            <a:pPr marL="0" indent="0" algn="ctr">
              <a:buNone/>
            </a:pPr>
            <a:r>
              <a:rPr lang="de-AT" sz="3600" dirty="0">
                <a:ea typeface="+mn-lt"/>
                <a:cs typeface="+mn-lt"/>
              </a:rPr>
              <a:t>See </a:t>
            </a:r>
            <a:r>
              <a:rPr lang="de-AT" sz="3600" dirty="0" err="1">
                <a:ea typeface="+mn-lt"/>
                <a:cs typeface="+mn-lt"/>
              </a:rPr>
              <a:t>you</a:t>
            </a:r>
            <a:r>
              <a:rPr lang="de-AT" sz="3600" dirty="0">
                <a:ea typeface="+mn-lt"/>
                <a:cs typeface="+mn-lt"/>
              </a:rPr>
              <a:t> in Salzburg </a:t>
            </a:r>
            <a:r>
              <a:rPr lang="de-AT" sz="3600" dirty="0" err="1">
                <a:ea typeface="+mn-lt"/>
                <a:cs typeface="+mn-lt"/>
              </a:rPr>
              <a:t>next</a:t>
            </a:r>
            <a:r>
              <a:rPr lang="de-AT" sz="3600" dirty="0">
                <a:ea typeface="+mn-lt"/>
                <a:cs typeface="+mn-lt"/>
              </a:rPr>
              <a:t> </a:t>
            </a:r>
            <a:r>
              <a:rPr lang="de-AT" sz="3600" dirty="0" err="1">
                <a:ea typeface="+mn-lt"/>
                <a:cs typeface="+mn-lt"/>
              </a:rPr>
              <a:t>year</a:t>
            </a:r>
            <a:r>
              <a:rPr lang="de-AT" sz="3600" dirty="0">
                <a:ea typeface="+mn-lt"/>
                <a:cs typeface="+mn-lt"/>
              </a:rPr>
              <a:t>!</a:t>
            </a:r>
          </a:p>
        </p:txBody>
      </p:sp>
      <p:pic>
        <p:nvPicPr>
          <p:cNvPr id="4" name="Grafik 3" descr="Ein Bild, das Porträt, Menschliches Gesicht, Bild, Person enthält.&#10;&#10;Automatisch generierte Beschreibung">
            <a:extLst>
              <a:ext uri="{FF2B5EF4-FFF2-40B4-BE49-F238E27FC236}">
                <a16:creationId xmlns:a16="http://schemas.microsoft.com/office/drawing/2014/main" id="{55B4444E-DB7A-FFB2-248F-1E476198C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87" y="1247714"/>
            <a:ext cx="3975180" cy="298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810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3CF30-161C-90BB-EF85-CC47A5EFE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37" y="666728"/>
            <a:ext cx="4624389" cy="2387600"/>
          </a:xfrm>
        </p:spPr>
        <p:txBody>
          <a:bodyPr anchor="t">
            <a:noAutofit/>
          </a:bodyPr>
          <a:lstStyle/>
          <a:p>
            <a:pPr algn="l"/>
            <a:r>
              <a:rPr lang="en-US" sz="4000" dirty="0"/>
              <a:t>7. AOB</a:t>
            </a:r>
            <a:br>
              <a:rPr lang="en-US" sz="4000" dirty="0"/>
            </a:b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08899-DC3E-3A67-56B8-A4C10DB3E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666" y="3866383"/>
            <a:ext cx="4036333" cy="1709849"/>
          </a:xfrm>
        </p:spPr>
        <p:txBody>
          <a:bodyPr anchor="b">
            <a:normAutofit/>
          </a:bodyPr>
          <a:lstStyle/>
          <a:p>
            <a:pPr algn="l"/>
            <a:endParaRPr lang="en-GB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background with yellow numbers and stars&#10;&#10;Description automatically generated">
            <a:extLst>
              <a:ext uri="{FF2B5EF4-FFF2-40B4-BE49-F238E27FC236}">
                <a16:creationId xmlns:a16="http://schemas.microsoft.com/office/drawing/2014/main" id="{CD788ACB-AE56-D860-E101-B2FD0C38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159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3672" y="4288425"/>
            <a:ext cx="10224655" cy="1487199"/>
          </a:xfrm>
        </p:spPr>
        <p:txBody>
          <a:bodyPr>
            <a:normAutofit fontScale="90000"/>
          </a:bodyPr>
          <a:lstStyle/>
          <a:p>
            <a:r>
              <a:rPr lang="de-AT" b="1" dirty="0">
                <a:latin typeface="Aptos" panose="020B0004020202020204" pitchFamily="34" charset="0"/>
              </a:rPr>
              <a:t>The Language Testing Research Group Innsbruck (LTRGI)</a:t>
            </a:r>
            <a:endParaRPr lang="en-US" b="1" dirty="0">
              <a:latin typeface="Aptos" panose="020B00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53110"/>
            <a:ext cx="9144000" cy="1655762"/>
          </a:xfrm>
        </p:spPr>
        <p:txBody>
          <a:bodyPr>
            <a:normAutofit/>
          </a:bodyPr>
          <a:lstStyle/>
          <a:p>
            <a:endParaRPr lang="de-AT" sz="4000" dirty="0">
              <a:latin typeface="Aptos" panose="020B0004020202020204" pitchFamily="34" charset="0"/>
            </a:endParaRPr>
          </a:p>
          <a:p>
            <a:r>
              <a:rPr lang="de-AT" sz="4000" dirty="0" err="1">
                <a:latin typeface="Aptos" panose="020B0004020202020204" pitchFamily="34" charset="0"/>
              </a:rPr>
              <a:t>invites</a:t>
            </a:r>
            <a:r>
              <a:rPr lang="de-AT" sz="4000" dirty="0">
                <a:latin typeface="Aptos" panose="020B0004020202020204" pitchFamily="34" charset="0"/>
              </a:rPr>
              <a:t> </a:t>
            </a:r>
            <a:r>
              <a:rPr lang="de-AT" sz="4000" dirty="0" err="1">
                <a:latin typeface="Aptos" panose="020B0004020202020204" pitchFamily="34" charset="0"/>
              </a:rPr>
              <a:t>you</a:t>
            </a:r>
            <a:r>
              <a:rPr lang="de-AT" sz="4000" dirty="0">
                <a:latin typeface="Aptos" panose="020B0004020202020204" pitchFamily="34" charset="0"/>
              </a:rPr>
              <a:t> </a:t>
            </a:r>
            <a:r>
              <a:rPr lang="de-AT" sz="4000" dirty="0" err="1">
                <a:latin typeface="Aptos" panose="020B0004020202020204" pitchFamily="34" charset="0"/>
              </a:rPr>
              <a:t>to</a:t>
            </a:r>
            <a:r>
              <a:rPr lang="de-AT" sz="4000" dirty="0">
                <a:latin typeface="Aptos" panose="020B0004020202020204" pitchFamily="34" charset="0"/>
              </a:rPr>
              <a:t> </a:t>
            </a:r>
            <a:r>
              <a:rPr lang="de-AT" sz="4000" dirty="0" err="1">
                <a:latin typeface="Aptos" panose="020B0004020202020204" pitchFamily="34" charset="0"/>
              </a:rPr>
              <a:t>the</a:t>
            </a:r>
            <a:r>
              <a:rPr lang="de-AT" sz="4000" dirty="0">
                <a:latin typeface="Aptos" panose="020B0004020202020204" pitchFamily="34" charset="0"/>
              </a:rPr>
              <a:t>…</a:t>
            </a:r>
            <a:endParaRPr lang="en-US" sz="4000" dirty="0">
              <a:latin typeface="Aptos" panose="020B0004020202020204" pitchFamily="34" charset="0"/>
            </a:endParaRPr>
          </a:p>
        </p:txBody>
      </p:sp>
      <p:pic>
        <p:nvPicPr>
          <p:cNvPr id="6" name="Grafik 5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63F7A370-AA05-7B06-9D73-86A89817D4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31040"/>
          <a:stretch/>
        </p:blipFill>
        <p:spPr>
          <a:xfrm>
            <a:off x="0" y="61686"/>
            <a:ext cx="3602743" cy="1008197"/>
          </a:xfrm>
          <a:prstGeom prst="rect">
            <a:avLst/>
          </a:prstGeom>
        </p:spPr>
      </p:pic>
      <p:pic>
        <p:nvPicPr>
          <p:cNvPr id="5" name="Grafik 4" descr="Ein Bild, das Kleidung, Schuhwerk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46183356-3AD2-9951-42E5-49D0DCDBE8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1134" r="16980" b="23402"/>
          <a:stretch/>
        </p:blipFill>
        <p:spPr>
          <a:xfrm>
            <a:off x="3455250" y="966861"/>
            <a:ext cx="5281497" cy="3205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6447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ölden snowy mountains winter landscape">
            <a:extLst>
              <a:ext uri="{FF2B5EF4-FFF2-40B4-BE49-F238E27FC236}">
                <a16:creationId xmlns:a16="http://schemas.microsoft.com/office/drawing/2014/main" id="{909E3FE5-9CFF-D692-4F7D-C1FBA5C0D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804819"/>
            <a:ext cx="8064207" cy="229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8981" y="2902857"/>
            <a:ext cx="10584873" cy="2197731"/>
          </a:xfrm>
        </p:spPr>
        <p:txBody>
          <a:bodyPr>
            <a:normAutofit fontScale="90000"/>
          </a:bodyPr>
          <a:lstStyle/>
          <a:p>
            <a:br>
              <a:rPr lang="de-AT" sz="7200" b="1" dirty="0">
                <a:latin typeface="Aptos" panose="020B0004020202020204" pitchFamily="34" charset="0"/>
              </a:rPr>
            </a:br>
            <a:br>
              <a:rPr lang="de-AT" sz="7200" b="1" dirty="0">
                <a:latin typeface="Aptos" panose="020B0004020202020204" pitchFamily="34" charset="0"/>
              </a:rPr>
            </a:br>
            <a:r>
              <a:rPr lang="de-AT" sz="7200" b="1" dirty="0">
                <a:latin typeface="Aptos" panose="020B0004020202020204" pitchFamily="34" charset="0"/>
              </a:rPr>
              <a:t>2</a:t>
            </a:r>
            <a:r>
              <a:rPr lang="de-AT" sz="7200" b="1" baseline="30000" dirty="0">
                <a:latin typeface="Aptos" panose="020B0004020202020204" pitchFamily="34" charset="0"/>
              </a:rPr>
              <a:t>nd</a:t>
            </a:r>
            <a:r>
              <a:rPr lang="de-AT" sz="7200" b="1" dirty="0">
                <a:latin typeface="Aptos" panose="020B0004020202020204" pitchFamily="34" charset="0"/>
              </a:rPr>
              <a:t> EALTA Winter School</a:t>
            </a:r>
            <a:endParaRPr lang="en-US" sz="7200" b="1" dirty="0">
              <a:latin typeface="Aptos" panose="020B00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73600"/>
            <a:ext cx="9144000" cy="584200"/>
          </a:xfrm>
        </p:spPr>
        <p:txBody>
          <a:bodyPr>
            <a:noAutofit/>
          </a:bodyPr>
          <a:lstStyle/>
          <a:p>
            <a:endParaRPr lang="de-AT" sz="4400" b="1" dirty="0">
              <a:latin typeface="Aptos" panose="020B0004020202020204" pitchFamily="34" charset="0"/>
            </a:endParaRPr>
          </a:p>
          <a:p>
            <a:r>
              <a:rPr lang="de-AT" sz="4400" b="1" dirty="0" err="1">
                <a:latin typeface="Aptos" panose="020B0004020202020204" pitchFamily="34" charset="0"/>
              </a:rPr>
              <a:t>December</a:t>
            </a:r>
            <a:r>
              <a:rPr lang="de-AT" sz="4400" b="1" dirty="0">
                <a:latin typeface="Aptos" panose="020B0004020202020204" pitchFamily="34" charset="0"/>
              </a:rPr>
              <a:t> 9-13, 2024</a:t>
            </a:r>
          </a:p>
          <a:p>
            <a:r>
              <a:rPr lang="de-AT" sz="4400" b="1" dirty="0">
                <a:latin typeface="Aptos" panose="020B0004020202020204" pitchFamily="34" charset="0"/>
              </a:rPr>
              <a:t>Innsbruck, Austria</a:t>
            </a:r>
            <a:endParaRPr lang="en-US" sz="4400" b="1" dirty="0">
              <a:latin typeface="Aptos" panose="020B0004020202020204" pitchFamily="34" charset="0"/>
            </a:endParaRPr>
          </a:p>
        </p:txBody>
      </p:sp>
      <p:pic>
        <p:nvPicPr>
          <p:cNvPr id="7" name="Grafik 6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144C7421-73C1-5FDB-8E0B-E7D5D6348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31040"/>
          <a:stretch/>
        </p:blipFill>
        <p:spPr>
          <a:xfrm>
            <a:off x="0" y="53092"/>
            <a:ext cx="3768508" cy="1054585"/>
          </a:xfrm>
          <a:prstGeom prst="rect">
            <a:avLst/>
          </a:prstGeom>
        </p:spPr>
      </p:pic>
      <p:pic>
        <p:nvPicPr>
          <p:cNvPr id="8" name="Grafik 1" descr="European Association for Language Testing and Assessment">
            <a:extLst>
              <a:ext uri="{FF2B5EF4-FFF2-40B4-BE49-F238E27FC236}">
                <a16:creationId xmlns:a16="http://schemas.microsoft.com/office/drawing/2014/main" id="{CE335BEB-AC0C-8E95-E3D8-4231A8BB69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96" y="29897"/>
            <a:ext cx="4683355" cy="1054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169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308" y="1084482"/>
            <a:ext cx="10515600" cy="2217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Aptos" panose="020B0004020202020204" pitchFamily="34" charset="0"/>
              </a:rPr>
              <a:t>Tasks in language assessment</a:t>
            </a:r>
          </a:p>
        </p:txBody>
      </p:sp>
      <p:pic>
        <p:nvPicPr>
          <p:cNvPr id="3074" name="Picture 2" descr="Potrait Kathrin Eberharter">
            <a:extLst>
              <a:ext uri="{FF2B5EF4-FFF2-40B4-BE49-F238E27FC236}">
                <a16:creationId xmlns:a16="http://schemas.microsoft.com/office/drawing/2014/main" id="{2E869FD3-94EF-E4AB-FC04-F64FB5CF0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r="507" b="-1"/>
          <a:stretch/>
        </p:blipFill>
        <p:spPr bwMode="auto">
          <a:xfrm>
            <a:off x="184558" y="2962911"/>
            <a:ext cx="2255462" cy="3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rtrait of Marije Michel">
            <a:extLst>
              <a:ext uri="{FF2B5EF4-FFF2-40B4-BE49-F238E27FC236}">
                <a16:creationId xmlns:a16="http://schemas.microsoft.com/office/drawing/2014/main" id="{DBE1B596-39FF-22AB-4628-A448C8A27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4" r="9382" b="-1"/>
          <a:stretch/>
        </p:blipFill>
        <p:spPr bwMode="auto">
          <a:xfrm>
            <a:off x="2575696" y="2962911"/>
            <a:ext cx="2255462" cy="3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ortrait of Paula Winke">
            <a:extLst>
              <a:ext uri="{FF2B5EF4-FFF2-40B4-BE49-F238E27FC236}">
                <a16:creationId xmlns:a16="http://schemas.microsoft.com/office/drawing/2014/main" id="{2210F874-C138-C902-242E-B9F1756A7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r="13132" b="-1"/>
          <a:stretch/>
        </p:blipFill>
        <p:spPr bwMode="auto">
          <a:xfrm>
            <a:off x="4966833" y="2962911"/>
            <a:ext cx="2255462" cy="3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ortrait of Koen Van Gorp">
            <a:extLst>
              <a:ext uri="{FF2B5EF4-FFF2-40B4-BE49-F238E27FC236}">
                <a16:creationId xmlns:a16="http://schemas.microsoft.com/office/drawing/2014/main" id="{EC033700-25BC-8B2B-2A94-5F92BAE80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r="18257" b="-1"/>
          <a:stretch/>
        </p:blipFill>
        <p:spPr bwMode="auto">
          <a:xfrm>
            <a:off x="7357971" y="2962911"/>
            <a:ext cx="2255462" cy="3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rtrait of Judit Kormos">
            <a:extLst>
              <a:ext uri="{FF2B5EF4-FFF2-40B4-BE49-F238E27FC236}">
                <a16:creationId xmlns:a16="http://schemas.microsoft.com/office/drawing/2014/main" id="{6BFF711D-72D4-CDA3-498F-FD117E804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r="11508" b="-1"/>
          <a:stretch/>
        </p:blipFill>
        <p:spPr bwMode="auto">
          <a:xfrm>
            <a:off x="9749109" y="2962911"/>
            <a:ext cx="2255462" cy="3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62A7EEC-99B9-7FBD-6A03-5195A20D73D0}"/>
              </a:ext>
            </a:extLst>
          </p:cNvPr>
          <p:cNvSpPr/>
          <p:nvPr/>
        </p:nvSpPr>
        <p:spPr>
          <a:xfrm>
            <a:off x="184559" y="6241002"/>
            <a:ext cx="2255462" cy="4083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dirty="0">
                <a:solidFill>
                  <a:schemeClr val="tx1"/>
                </a:solidFill>
                <a:latin typeface="Aptos" panose="020B0004020202020204" pitchFamily="34" charset="0"/>
              </a:rPr>
              <a:t>Kathrin Eberharter </a:t>
            </a:r>
            <a:r>
              <a:rPr lang="de-AT" sz="1400" dirty="0">
                <a:solidFill>
                  <a:schemeClr val="tx1"/>
                </a:solidFill>
                <a:latin typeface="Aptos" panose="020B0004020202020204" pitchFamily="34" charset="0"/>
              </a:rPr>
              <a:t>[University of Innsbruck]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3B1AA56-0101-8A2F-8E75-5FCD0E66E7CC}"/>
              </a:ext>
            </a:extLst>
          </p:cNvPr>
          <p:cNvSpPr/>
          <p:nvPr/>
        </p:nvSpPr>
        <p:spPr>
          <a:xfrm>
            <a:off x="2592112" y="6241002"/>
            <a:ext cx="2239046" cy="4083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dirty="0">
                <a:solidFill>
                  <a:schemeClr val="tx1"/>
                </a:solidFill>
                <a:latin typeface="Aptos" panose="020B0004020202020204" pitchFamily="34" charset="0"/>
              </a:rPr>
              <a:t>Marije Michel </a:t>
            </a:r>
            <a:br>
              <a:rPr lang="de-AT" sz="1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de-AT" sz="1400" dirty="0">
                <a:solidFill>
                  <a:schemeClr val="tx1"/>
                </a:solidFill>
                <a:latin typeface="Aptos" panose="020B0004020202020204" pitchFamily="34" charset="0"/>
              </a:rPr>
              <a:t>[University of Groningen]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5010632-4598-6948-1EAB-CB0112118BD8}"/>
              </a:ext>
            </a:extLst>
          </p:cNvPr>
          <p:cNvSpPr/>
          <p:nvPr/>
        </p:nvSpPr>
        <p:spPr>
          <a:xfrm>
            <a:off x="4966833" y="6241001"/>
            <a:ext cx="2239046" cy="4083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dirty="0">
                <a:solidFill>
                  <a:schemeClr val="tx1"/>
                </a:solidFill>
                <a:latin typeface="Aptos" panose="020B0004020202020204" pitchFamily="34" charset="0"/>
              </a:rPr>
              <a:t>Paula Winke </a:t>
            </a:r>
            <a:br>
              <a:rPr lang="de-AT" sz="1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de-AT" sz="1400" dirty="0">
                <a:solidFill>
                  <a:schemeClr val="tx1"/>
                </a:solidFill>
                <a:latin typeface="Aptos" panose="020B0004020202020204" pitchFamily="34" charset="0"/>
              </a:rPr>
              <a:t>[Michigan State University]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DAEE308-05EC-363D-96CC-B74B44CA04CD}"/>
              </a:ext>
            </a:extLst>
          </p:cNvPr>
          <p:cNvSpPr/>
          <p:nvPr/>
        </p:nvSpPr>
        <p:spPr>
          <a:xfrm>
            <a:off x="7366179" y="6241000"/>
            <a:ext cx="2239046" cy="4083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dirty="0" err="1">
                <a:solidFill>
                  <a:schemeClr val="tx1"/>
                </a:solidFill>
                <a:latin typeface="Aptos" panose="020B0004020202020204" pitchFamily="34" charset="0"/>
              </a:rPr>
              <a:t>Koen</a:t>
            </a:r>
            <a:r>
              <a:rPr lang="de-AT" sz="1400" b="1" dirty="0">
                <a:solidFill>
                  <a:schemeClr val="tx1"/>
                </a:solidFill>
                <a:latin typeface="Aptos" panose="020B0004020202020204" pitchFamily="34" charset="0"/>
              </a:rPr>
              <a:t> Van Gorp </a:t>
            </a:r>
            <a:br>
              <a:rPr lang="de-AT" sz="1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de-AT" sz="1400" dirty="0">
                <a:solidFill>
                  <a:schemeClr val="tx1"/>
                </a:solidFill>
                <a:latin typeface="Aptos" panose="020B0004020202020204" pitchFamily="34" charset="0"/>
              </a:rPr>
              <a:t>[Michigan State University]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9D20215-4794-1F73-FB19-77EBD01CF1C8}"/>
              </a:ext>
            </a:extLst>
          </p:cNvPr>
          <p:cNvSpPr/>
          <p:nvPr/>
        </p:nvSpPr>
        <p:spPr>
          <a:xfrm>
            <a:off x="9765525" y="6241000"/>
            <a:ext cx="2239046" cy="4083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b="1" dirty="0">
                <a:solidFill>
                  <a:schemeClr val="tx1"/>
                </a:solidFill>
                <a:latin typeface="Aptos" panose="020B0004020202020204" pitchFamily="34" charset="0"/>
              </a:rPr>
              <a:t>Judit Kormos </a:t>
            </a:r>
            <a:br>
              <a:rPr lang="de-AT" sz="1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de-AT" sz="1400" dirty="0">
                <a:solidFill>
                  <a:schemeClr val="tx1"/>
                </a:solidFill>
                <a:latin typeface="Aptos" panose="020B0004020202020204" pitchFamily="34" charset="0"/>
              </a:rPr>
              <a:t>[Lancaster University]</a:t>
            </a:r>
          </a:p>
        </p:txBody>
      </p:sp>
      <p:pic>
        <p:nvPicPr>
          <p:cNvPr id="14" name="Grafik 13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11CD836D-A366-2533-2111-C64192AD14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31040"/>
          <a:stretch/>
        </p:blipFill>
        <p:spPr>
          <a:xfrm>
            <a:off x="0" y="53092"/>
            <a:ext cx="3768508" cy="1054585"/>
          </a:xfrm>
          <a:prstGeom prst="rect">
            <a:avLst/>
          </a:prstGeom>
        </p:spPr>
      </p:pic>
      <p:pic>
        <p:nvPicPr>
          <p:cNvPr id="15" name="Grafik 1" descr="European Association for Language Testing and Assessment">
            <a:extLst>
              <a:ext uri="{FF2B5EF4-FFF2-40B4-BE49-F238E27FC236}">
                <a16:creationId xmlns:a16="http://schemas.microsoft.com/office/drawing/2014/main" id="{B0171E7E-3CBA-BC54-D419-391A043043D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96" y="29897"/>
            <a:ext cx="4683355" cy="1054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6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12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AT" b="1" dirty="0">
                <a:latin typeface="Aptos" panose="020B0004020202020204" pitchFamily="34" charset="0"/>
              </a:rPr>
              <a:t>Welcome </a:t>
            </a:r>
            <a:r>
              <a:rPr lang="de-AT" b="1" dirty="0" err="1">
                <a:latin typeface="Aptos" panose="020B0004020202020204" pitchFamily="34" charset="0"/>
              </a:rPr>
              <a:t>to</a:t>
            </a:r>
            <a:r>
              <a:rPr lang="de-AT" b="1" dirty="0">
                <a:latin typeface="Aptos" panose="020B0004020202020204" pitchFamily="34" charset="0"/>
              </a:rPr>
              <a:t> Innsbruck!</a:t>
            </a:r>
            <a:endParaRPr lang="en-US" b="1" dirty="0">
              <a:latin typeface="Aptos" panose="020B00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2126" y="1825625"/>
            <a:ext cx="4031673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AT" dirty="0">
                <a:latin typeface="Aptos" panose="020B0004020202020204" pitchFamily="34" charset="0"/>
              </a:rPr>
              <a:t>Fly </a:t>
            </a:r>
            <a:r>
              <a:rPr lang="de-AT" dirty="0" err="1">
                <a:latin typeface="Aptos" panose="020B0004020202020204" pitchFamily="34" charset="0"/>
              </a:rPr>
              <a:t>to</a:t>
            </a:r>
            <a:r>
              <a:rPr lang="de-AT" dirty="0">
                <a:latin typeface="Aptos" panose="020B0004020202020204" pitchFamily="34" charset="0"/>
              </a:rPr>
              <a:t>…</a:t>
            </a:r>
          </a:p>
          <a:p>
            <a:endParaRPr lang="de-AT" dirty="0">
              <a:latin typeface="Aptos" panose="020B0004020202020204" pitchFamily="34" charset="0"/>
            </a:endParaRPr>
          </a:p>
          <a:p>
            <a:r>
              <a:rPr lang="de-AT" dirty="0">
                <a:latin typeface="Aptos" panose="020B0004020202020204" pitchFamily="34" charset="0"/>
              </a:rPr>
              <a:t>Innsbruck</a:t>
            </a:r>
          </a:p>
          <a:p>
            <a:endParaRPr lang="de-AT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Munich (150 km)</a:t>
            </a:r>
          </a:p>
          <a:p>
            <a:endParaRPr lang="de-AT" dirty="0">
              <a:latin typeface="Aptos" panose="020B0004020202020204" pitchFamily="34" charset="0"/>
            </a:endParaRPr>
          </a:p>
          <a:p>
            <a:r>
              <a:rPr lang="de-AT" dirty="0">
                <a:latin typeface="Aptos" panose="020B0004020202020204" pitchFamily="34" charset="0"/>
              </a:rPr>
              <a:t>Salzburg (190 km)</a:t>
            </a:r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Zurich (290 km)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Vienna (500 km)</a:t>
            </a:r>
          </a:p>
        </p:txBody>
      </p:sp>
      <p:pic>
        <p:nvPicPr>
          <p:cNvPr id="3074" name="Picture 2" descr="ma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4775"/>
          <a:stretch/>
        </p:blipFill>
        <p:spPr bwMode="auto">
          <a:xfrm>
            <a:off x="838200" y="1825625"/>
            <a:ext cx="6387522" cy="433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2525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0290" y="365125"/>
            <a:ext cx="4523509" cy="1325563"/>
          </a:xfrm>
        </p:spPr>
        <p:txBody>
          <a:bodyPr>
            <a:normAutofit fontScale="90000"/>
          </a:bodyPr>
          <a:lstStyle/>
          <a:p>
            <a:r>
              <a:rPr lang="de-AT" b="1" dirty="0">
                <a:latin typeface="Aptos" panose="020B0004020202020204" pitchFamily="34" charset="0"/>
              </a:rPr>
              <a:t>University Center </a:t>
            </a:r>
            <a:r>
              <a:rPr lang="de-AT" b="1" dirty="0" err="1">
                <a:latin typeface="Aptos" panose="020B0004020202020204" pitchFamily="34" charset="0"/>
              </a:rPr>
              <a:t>Obergurgl</a:t>
            </a:r>
            <a:endParaRPr lang="en-US" b="1" dirty="0">
              <a:latin typeface="Aptos" panose="020B00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84" r="643"/>
          <a:stretch/>
        </p:blipFill>
        <p:spPr>
          <a:xfrm>
            <a:off x="199622" y="277091"/>
            <a:ext cx="6422851" cy="424231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0303" y="2343740"/>
            <a:ext cx="6577685" cy="4351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003" y="5336371"/>
            <a:ext cx="4671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https://www.uz-obergurgl.at/</a:t>
            </a:r>
          </a:p>
        </p:txBody>
      </p:sp>
    </p:spTree>
    <p:extLst>
      <p:ext uri="{BB962C8B-B14F-4D97-AF65-F5344CB8AC3E}">
        <p14:creationId xmlns:p14="http://schemas.microsoft.com/office/powerpoint/2010/main" val="186045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45"/>
            <a:ext cx="5601836" cy="3736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757" y="2086149"/>
            <a:ext cx="5345643" cy="3545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737" y="3205700"/>
            <a:ext cx="5244008" cy="34792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30290" y="365125"/>
            <a:ext cx="45235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>
                <a:latin typeface="Aptos" panose="020B0004020202020204" pitchFamily="34" charset="0"/>
              </a:rPr>
              <a:t>University Center </a:t>
            </a:r>
            <a:r>
              <a:rPr lang="de-AT" b="1" dirty="0" err="1">
                <a:latin typeface="Aptos" panose="020B0004020202020204" pitchFamily="34" charset="0"/>
              </a:rPr>
              <a:t>Obergurgl</a:t>
            </a:r>
            <a:endParaRPr lang="en-US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166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01" y="1281878"/>
            <a:ext cx="4604502" cy="3077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126" y="2820407"/>
            <a:ext cx="3825698" cy="25450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30290" y="365125"/>
            <a:ext cx="45235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>
                <a:latin typeface="Aptos" panose="020B0004020202020204" pitchFamily="34" charset="0"/>
              </a:rPr>
              <a:t>University Center </a:t>
            </a:r>
            <a:r>
              <a:rPr lang="de-AT" b="1" dirty="0" err="1">
                <a:latin typeface="Aptos" panose="020B0004020202020204" pitchFamily="34" charset="0"/>
              </a:rPr>
              <a:t>Obergurgl</a:t>
            </a:r>
            <a:endParaRPr lang="en-US" b="1" dirty="0">
              <a:latin typeface="Aptos" panose="020B0004020202020204" pitchFamily="34" charset="0"/>
            </a:endParaRPr>
          </a:p>
        </p:txBody>
      </p:sp>
      <p:pic>
        <p:nvPicPr>
          <p:cNvPr id="2050" name="Picture 2" descr="Image result for schifahren obergurg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5"/>
          <a:stretch/>
        </p:blipFill>
        <p:spPr bwMode="auto">
          <a:xfrm>
            <a:off x="6830290" y="3612633"/>
            <a:ext cx="5122236" cy="31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63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Special Interest Groups (SIGs)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256251"/>
            <a:ext cx="10515600" cy="5214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dirty="0">
                <a:cs typeface="Calibri"/>
              </a:rPr>
              <a:t>First SIG </a:t>
            </a:r>
            <a:r>
              <a:rPr lang="de-DE" dirty="0" err="1">
                <a:cs typeface="Calibri"/>
              </a:rPr>
              <a:t>summit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held</a:t>
            </a:r>
            <a:r>
              <a:rPr lang="de-DE" dirty="0">
                <a:cs typeface="Calibri"/>
              </a:rPr>
              <a:t> on April 8, 2024</a:t>
            </a:r>
          </a:p>
          <a:p>
            <a:pPr marL="0" indent="0">
              <a:buNone/>
            </a:pPr>
            <a:endParaRPr lang="de-DE" dirty="0">
              <a:cs typeface="Calibri"/>
            </a:endParaRPr>
          </a:p>
          <a:p>
            <a:pPr marL="0" indent="0">
              <a:buNone/>
            </a:pPr>
            <a:r>
              <a:rPr lang="de-DE" sz="2400" b="1" err="1">
                <a:cs typeface="Calibri"/>
              </a:rPr>
              <a:t>Participants</a:t>
            </a:r>
            <a:r>
              <a:rPr lang="de-DE" sz="2400" dirty="0">
                <a:cs typeface="Calibri"/>
              </a:rPr>
              <a:t>: Executive committe </a:t>
            </a:r>
            <a:r>
              <a:rPr lang="de-DE" sz="2400" err="1">
                <a:cs typeface="Calibri"/>
              </a:rPr>
              <a:t>members</a:t>
            </a:r>
            <a:r>
              <a:rPr lang="de-DE" sz="2400" dirty="0">
                <a:cs typeface="Calibri"/>
              </a:rPr>
              <a:t> &amp; </a:t>
            </a:r>
            <a:r>
              <a:rPr lang="de-DE" sz="2400" err="1">
                <a:cs typeface="Calibri"/>
              </a:rPr>
              <a:t>convenors</a:t>
            </a:r>
            <a:r>
              <a:rPr lang="de-DE" sz="2400" dirty="0">
                <a:cs typeface="Calibri"/>
              </a:rPr>
              <a:t> </a:t>
            </a:r>
            <a:r>
              <a:rPr lang="de-DE" sz="2400" err="1">
                <a:cs typeface="Calibri"/>
              </a:rPr>
              <a:t>of</a:t>
            </a:r>
            <a:r>
              <a:rPr lang="de-DE" sz="2400" dirty="0">
                <a:cs typeface="Calibri"/>
              </a:rPr>
              <a:t> 7 SIGs</a:t>
            </a:r>
          </a:p>
          <a:p>
            <a:pPr marL="0" indent="0">
              <a:buNone/>
            </a:pPr>
            <a:endParaRPr lang="de-DE" sz="2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 sz="2400" b="1" dirty="0">
                <a:ea typeface="+mn-lt"/>
                <a:cs typeface="+mn-lt"/>
              </a:rPr>
              <a:t>Purpose: </a:t>
            </a:r>
            <a:r>
              <a:rPr lang="de-DE" sz="2400" dirty="0">
                <a:ea typeface="+mn-lt"/>
                <a:cs typeface="+mn-lt"/>
              </a:rPr>
              <a:t>Strategic </a:t>
            </a:r>
            <a:r>
              <a:rPr lang="de-DE" sz="2400" dirty="0" err="1">
                <a:ea typeface="+mn-lt"/>
                <a:cs typeface="+mn-lt"/>
              </a:rPr>
              <a:t>apporaches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err="1">
                <a:ea typeface="+mn-lt"/>
                <a:cs typeface="+mn-lt"/>
              </a:rPr>
              <a:t>to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err="1">
                <a:ea typeface="+mn-lt"/>
                <a:cs typeface="+mn-lt"/>
              </a:rPr>
              <a:t>planning</a:t>
            </a:r>
            <a:r>
              <a:rPr lang="de-DE" sz="2400" dirty="0">
                <a:ea typeface="+mn-lt"/>
                <a:cs typeface="+mn-lt"/>
              </a:rPr>
              <a:t> </a:t>
            </a:r>
            <a:r>
              <a:rPr lang="de-DE" sz="2400" dirty="0" err="1">
                <a:ea typeface="+mn-lt"/>
                <a:cs typeface="+mn-lt"/>
              </a:rPr>
              <a:t>activties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err="1">
                <a:ea typeface="+mn-lt"/>
                <a:cs typeface="+mn-lt"/>
              </a:rPr>
              <a:t>across</a:t>
            </a:r>
            <a:r>
              <a:rPr lang="de-DE" sz="2400" dirty="0">
                <a:ea typeface="+mn-lt"/>
                <a:cs typeface="+mn-lt"/>
              </a:rPr>
              <a:t> SIGs—</a:t>
            </a:r>
            <a:r>
              <a:rPr lang="de-DE" sz="2400" dirty="0" err="1">
                <a:ea typeface="+mn-lt"/>
                <a:cs typeface="+mn-lt"/>
              </a:rPr>
              <a:t>including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err="1">
                <a:ea typeface="+mn-lt"/>
                <a:cs typeface="+mn-lt"/>
              </a:rPr>
              <a:t>meetings</a:t>
            </a:r>
            <a:r>
              <a:rPr lang="de-DE" sz="2400" dirty="0">
                <a:ea typeface="+mn-lt"/>
                <a:cs typeface="+mn-lt"/>
              </a:rPr>
              <a:t> &amp; outreach (</a:t>
            </a:r>
            <a:r>
              <a:rPr lang="de-DE" sz="2400" dirty="0" err="1">
                <a:ea typeface="+mn-lt"/>
                <a:cs typeface="+mn-lt"/>
              </a:rPr>
              <a:t>given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err="1">
                <a:ea typeface="+mn-lt"/>
                <a:cs typeface="+mn-lt"/>
              </a:rPr>
              <a:t>the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err="1">
                <a:ea typeface="+mn-lt"/>
                <a:cs typeface="+mn-lt"/>
              </a:rPr>
              <a:t>growing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err="1">
                <a:ea typeface="+mn-lt"/>
                <a:cs typeface="+mn-lt"/>
              </a:rPr>
              <a:t>number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err="1">
                <a:ea typeface="+mn-lt"/>
                <a:cs typeface="+mn-lt"/>
              </a:rPr>
              <a:t>of</a:t>
            </a:r>
            <a:r>
              <a:rPr lang="de-DE" sz="2400" dirty="0">
                <a:ea typeface="+mn-lt"/>
                <a:cs typeface="+mn-lt"/>
              </a:rPr>
              <a:t> SIGs)</a:t>
            </a:r>
          </a:p>
          <a:p>
            <a:pPr marL="0" indent="0">
              <a:buNone/>
            </a:pPr>
            <a:endParaRPr lang="de-DE" sz="2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 sz="2400" b="1" dirty="0">
                <a:ea typeface="+mn-lt"/>
                <a:cs typeface="+mn-lt"/>
              </a:rPr>
              <a:t>Agenda</a:t>
            </a:r>
            <a:r>
              <a:rPr lang="de-DE" sz="2400" dirty="0">
                <a:ea typeface="+mn-lt"/>
                <a:cs typeface="+mn-lt"/>
              </a:rPr>
              <a:t>:</a:t>
            </a:r>
            <a:endParaRPr lang="de-DE" dirty="0"/>
          </a:p>
          <a:p>
            <a:pPr marL="400050" indent="-400050"/>
            <a:r>
              <a:rPr lang="de-DE" sz="2000" dirty="0">
                <a:ea typeface="+mn-lt"/>
                <a:cs typeface="+mn-lt"/>
              </a:rPr>
              <a:t>SIG </a:t>
            </a:r>
            <a:r>
              <a:rPr lang="de-DE" sz="2000" dirty="0" err="1">
                <a:ea typeface="+mn-lt"/>
                <a:cs typeface="+mn-lt"/>
              </a:rPr>
              <a:t>members</a:t>
            </a:r>
            <a:r>
              <a:rPr lang="de-DE" sz="2000" dirty="0">
                <a:ea typeface="+mn-lt"/>
                <a:cs typeface="+mn-lt"/>
              </a:rPr>
              <a:t>’ </a:t>
            </a:r>
            <a:r>
              <a:rPr lang="de-DE" sz="2000" dirty="0" err="1">
                <a:ea typeface="+mn-lt"/>
                <a:cs typeface="+mn-lt"/>
              </a:rPr>
              <a:t>preferences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for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meeting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times</a:t>
            </a:r>
            <a:r>
              <a:rPr lang="de-DE" sz="2000" dirty="0">
                <a:ea typeface="+mn-lt"/>
                <a:cs typeface="+mn-lt"/>
              </a:rPr>
              <a:t> &amp; </a:t>
            </a:r>
            <a:r>
              <a:rPr lang="de-DE" sz="2000" dirty="0" err="1">
                <a:ea typeface="+mn-lt"/>
                <a:cs typeface="+mn-lt"/>
              </a:rPr>
              <a:t>formats</a:t>
            </a:r>
            <a:r>
              <a:rPr lang="de-DE" sz="2000" dirty="0">
                <a:ea typeface="+mn-lt"/>
                <a:cs typeface="+mn-lt"/>
              </a:rPr>
              <a:t> </a:t>
            </a:r>
            <a:endParaRPr lang="de-DE" sz="2400" dirty="0">
              <a:cs typeface="Calibri" panose="020F0502020204030204"/>
            </a:endParaRPr>
          </a:p>
          <a:p>
            <a:pPr marL="400050" indent="-400050"/>
            <a:r>
              <a:rPr lang="de-DE" sz="2000" dirty="0" err="1">
                <a:ea typeface="+mn-lt"/>
                <a:cs typeface="+mn-lt"/>
              </a:rPr>
              <a:t>Opportunities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for</a:t>
            </a:r>
            <a:r>
              <a:rPr lang="de-DE" sz="2000" dirty="0">
                <a:ea typeface="+mn-lt"/>
                <a:cs typeface="+mn-lt"/>
              </a:rPr>
              <a:t> and </a:t>
            </a:r>
            <a:r>
              <a:rPr lang="de-DE" sz="2000" dirty="0" err="1">
                <a:ea typeface="+mn-lt"/>
                <a:cs typeface="+mn-lt"/>
              </a:rPr>
              <a:t>models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of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collaboration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with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other</a:t>
            </a:r>
            <a:r>
              <a:rPr lang="de-DE" sz="2000" dirty="0">
                <a:ea typeface="+mn-lt"/>
                <a:cs typeface="+mn-lt"/>
              </a:rPr>
              <a:t> SIGs</a:t>
            </a:r>
            <a:endParaRPr lang="de-DE" sz="2000" dirty="0">
              <a:cs typeface="Calibri" panose="020F0502020204030204"/>
            </a:endParaRPr>
          </a:p>
          <a:p>
            <a:pPr marL="400050" indent="-400050"/>
            <a:r>
              <a:rPr lang="de-DE" sz="2000" dirty="0" err="1">
                <a:ea typeface="+mn-lt"/>
                <a:cs typeface="+mn-lt"/>
              </a:rPr>
              <a:t>Concerns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regarding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the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current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status</a:t>
            </a:r>
            <a:r>
              <a:rPr lang="de-DE" sz="2000" dirty="0">
                <a:ea typeface="+mn-lt"/>
                <a:cs typeface="+mn-lt"/>
              </a:rPr>
              <a:t> and </a:t>
            </a:r>
            <a:r>
              <a:rPr lang="de-DE" sz="2000" dirty="0" err="1">
                <a:ea typeface="+mn-lt"/>
                <a:cs typeface="+mn-lt"/>
              </a:rPr>
              <a:t>activities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of</a:t>
            </a:r>
            <a:r>
              <a:rPr lang="de-DE" sz="2000" dirty="0">
                <a:ea typeface="+mn-lt"/>
                <a:cs typeface="+mn-lt"/>
              </a:rPr>
              <a:t> SIGs</a:t>
            </a:r>
            <a:endParaRPr lang="de-DE" sz="2000" dirty="0">
              <a:cs typeface="Calibri" panose="020F0502020204030204"/>
            </a:endParaRPr>
          </a:p>
          <a:p>
            <a:pPr marL="400050" indent="-400050"/>
            <a:r>
              <a:rPr lang="de-DE" sz="2000" dirty="0" err="1">
                <a:ea typeface="+mn-lt"/>
                <a:cs typeface="+mn-lt"/>
              </a:rPr>
              <a:t>Visions</a:t>
            </a:r>
            <a:r>
              <a:rPr lang="de-DE" sz="2000" dirty="0">
                <a:ea typeface="+mn-lt"/>
                <a:cs typeface="+mn-lt"/>
              </a:rPr>
              <a:t> </a:t>
            </a:r>
            <a:r>
              <a:rPr lang="de-DE" sz="2000" dirty="0" err="1">
                <a:ea typeface="+mn-lt"/>
                <a:cs typeface="+mn-lt"/>
              </a:rPr>
              <a:t>for</a:t>
            </a:r>
            <a:r>
              <a:rPr lang="de-DE" sz="2000" dirty="0">
                <a:ea typeface="+mn-lt"/>
                <a:cs typeface="+mn-lt"/>
              </a:rPr>
              <a:t> SIGs’ </a:t>
            </a:r>
            <a:r>
              <a:rPr lang="de-DE" sz="2000" dirty="0" err="1">
                <a:ea typeface="+mn-lt"/>
                <a:cs typeface="+mn-lt"/>
              </a:rPr>
              <a:t>future</a:t>
            </a:r>
            <a:endParaRPr lang="de-DE" sz="2000" dirty="0" err="1">
              <a:cs typeface="Calibri" panose="020F0502020204030204"/>
            </a:endParaRPr>
          </a:p>
          <a:p>
            <a:pPr marL="0" indent="0">
              <a:buNone/>
            </a:pPr>
            <a:endParaRPr lang="de-DE" sz="2400" dirty="0">
              <a:cs typeface="Calibri"/>
            </a:endParaRPr>
          </a:p>
          <a:p>
            <a:pPr marL="0" indent="0">
              <a:buNone/>
            </a:pPr>
            <a:endParaRPr lang="de-DE" dirty="0">
              <a:cs typeface="Calibri"/>
            </a:endParaRPr>
          </a:p>
          <a:p>
            <a:pPr marL="0" indent="0">
              <a:buNone/>
            </a:pPr>
            <a:endParaRPr lang="de-DE" dirty="0">
              <a:cs typeface="Calibri"/>
            </a:endParaRPr>
          </a:p>
          <a:p>
            <a:pPr marL="0" indent="0">
              <a:buNone/>
            </a:pPr>
            <a:endParaRPr lang="de-DE" dirty="0">
              <a:cs typeface="Calibri"/>
            </a:endParaRPr>
          </a:p>
          <a:p>
            <a:pPr marL="0" indent="0">
              <a:buNone/>
            </a:pPr>
            <a:endParaRPr lang="de-D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297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Kleidung, Im Haus, Frau, Person enthält.&#10;&#10;Automatisch generierte Beschreibung">
            <a:extLst>
              <a:ext uri="{FF2B5EF4-FFF2-40B4-BE49-F238E27FC236}">
                <a16:creationId xmlns:a16="http://schemas.microsoft.com/office/drawing/2014/main" id="{226565BE-D309-FB2C-6B68-A94D9C458C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703">
            <a:off x="973788" y="4026450"/>
            <a:ext cx="3629025" cy="2721769"/>
          </a:xfrm>
          <a:prstGeom prst="rect">
            <a:avLst/>
          </a:prstGeom>
        </p:spPr>
      </p:pic>
      <p:pic>
        <p:nvPicPr>
          <p:cNvPr id="5" name="Inhaltsplatzhalter 4" descr="Ein Bild, das draußen, Himmel, Person, Menschen enthält.&#10;&#10;Automatisch generierte Beschreibung">
            <a:extLst>
              <a:ext uri="{FF2B5EF4-FFF2-40B4-BE49-F238E27FC236}">
                <a16:creationId xmlns:a16="http://schemas.microsoft.com/office/drawing/2014/main" id="{13D2F61F-0D57-26F5-7755-1B0D108A2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650">
            <a:off x="65524" y="959666"/>
            <a:ext cx="4669366" cy="35020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950388" cy="92236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ptos" panose="020B0004020202020204" pitchFamily="34" charset="0"/>
              </a:rPr>
              <a:t>Impressions from the first EALTA Winter School 2018</a:t>
            </a:r>
          </a:p>
        </p:txBody>
      </p:sp>
      <p:pic>
        <p:nvPicPr>
          <p:cNvPr id="9" name="Grafik 8" descr="Ein Bild, das Im Haus, Computer, Wand, Bürogebäude enthält.&#10;&#10;Automatisch generierte Beschreibung">
            <a:extLst>
              <a:ext uri="{FF2B5EF4-FFF2-40B4-BE49-F238E27FC236}">
                <a16:creationId xmlns:a16="http://schemas.microsoft.com/office/drawing/2014/main" id="{1CD37D58-37C2-2E9A-9C38-BE9350702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941">
            <a:off x="4708431" y="1506957"/>
            <a:ext cx="3209925" cy="2407444"/>
          </a:xfrm>
          <a:prstGeom prst="rect">
            <a:avLst/>
          </a:prstGeom>
        </p:spPr>
      </p:pic>
      <p:pic>
        <p:nvPicPr>
          <p:cNvPr id="11" name="Grafik 10" descr="Ein Bild, das Kleidung, Mann, Person, Jacke enthält.&#10;&#10;Automatisch generierte Beschreibung">
            <a:extLst>
              <a:ext uri="{FF2B5EF4-FFF2-40B4-BE49-F238E27FC236}">
                <a16:creationId xmlns:a16="http://schemas.microsoft.com/office/drawing/2014/main" id="{B6A62C28-EB38-6868-F184-1FC52439D3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7203">
            <a:off x="4491035" y="4041287"/>
            <a:ext cx="3209927" cy="2407445"/>
          </a:xfrm>
          <a:prstGeom prst="rect">
            <a:avLst/>
          </a:prstGeom>
        </p:spPr>
      </p:pic>
      <p:pic>
        <p:nvPicPr>
          <p:cNvPr id="13" name="Grafik 12" descr="Ein Bild, das Kleidung, Im Haus, Person, Mobiliar enthält.&#10;&#10;Automatisch generierte Beschreibung">
            <a:extLst>
              <a:ext uri="{FF2B5EF4-FFF2-40B4-BE49-F238E27FC236}">
                <a16:creationId xmlns:a16="http://schemas.microsoft.com/office/drawing/2014/main" id="{B1BCCCC6-6E3D-7F4F-22C1-6AEFB92121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050">
            <a:off x="7438863" y="4277384"/>
            <a:ext cx="3209927" cy="2407445"/>
          </a:xfrm>
          <a:prstGeom prst="rect">
            <a:avLst/>
          </a:prstGeom>
        </p:spPr>
      </p:pic>
      <p:pic>
        <p:nvPicPr>
          <p:cNvPr id="17" name="Grafik 16" descr="Ein Bild, das Kleidung, Person, Im Haus, Frau enthält.&#10;&#10;Automatisch generierte Beschreibung">
            <a:extLst>
              <a:ext uri="{FF2B5EF4-FFF2-40B4-BE49-F238E27FC236}">
                <a16:creationId xmlns:a16="http://schemas.microsoft.com/office/drawing/2014/main" id="{9ECFAAF0-7272-D7A3-75E3-5AD8B77AA0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0" b="16214"/>
          <a:stretch/>
        </p:blipFill>
        <p:spPr>
          <a:xfrm rot="242800">
            <a:off x="8047986" y="642112"/>
            <a:ext cx="3535209" cy="2466701"/>
          </a:xfrm>
          <a:prstGeom prst="rect">
            <a:avLst/>
          </a:prstGeom>
        </p:spPr>
      </p:pic>
      <p:pic>
        <p:nvPicPr>
          <p:cNvPr id="7" name="Grafik 6" descr="Ein Bild, das Person, draußen, Schnee, Sport enthält.&#10;&#10;Automatisch generierte Beschreibung">
            <a:extLst>
              <a:ext uri="{FF2B5EF4-FFF2-40B4-BE49-F238E27FC236}">
                <a16:creationId xmlns:a16="http://schemas.microsoft.com/office/drawing/2014/main" id="{CF51FD48-E244-256D-6FDD-BC8D3092D1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358">
            <a:off x="8746309" y="2650687"/>
            <a:ext cx="3408940" cy="25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6955"/>
            <a:ext cx="10515600" cy="1325563"/>
          </a:xfrm>
        </p:spPr>
        <p:txBody>
          <a:bodyPr/>
          <a:lstStyle/>
          <a:p>
            <a:r>
              <a:rPr lang="de-AT" b="1" dirty="0" err="1">
                <a:latin typeface="Aptos" panose="020B0004020202020204" pitchFamily="34" charset="0"/>
              </a:rPr>
              <a:t>Join</a:t>
            </a:r>
            <a:r>
              <a:rPr lang="de-AT" b="1" dirty="0">
                <a:latin typeface="Aptos" panose="020B0004020202020204" pitchFamily="34" charset="0"/>
              </a:rPr>
              <a:t> </a:t>
            </a:r>
            <a:r>
              <a:rPr lang="de-AT" b="1" dirty="0" err="1">
                <a:latin typeface="Aptos" panose="020B0004020202020204" pitchFamily="34" charset="0"/>
              </a:rPr>
              <a:t>us</a:t>
            </a:r>
            <a:r>
              <a:rPr lang="de-AT" b="1" dirty="0">
                <a:latin typeface="Aptos" panose="020B0004020202020204" pitchFamily="34" charset="0"/>
              </a:rPr>
              <a:t>…</a:t>
            </a:r>
            <a:endParaRPr lang="en-US" b="1" dirty="0">
              <a:latin typeface="Aptos" panose="020B00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73" y="1825624"/>
            <a:ext cx="11568545" cy="49215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de-AT" sz="4800" b="1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de-AT" sz="4800" b="1" dirty="0">
                <a:latin typeface="Aptos" panose="020B0004020202020204" pitchFamily="34" charset="0"/>
              </a:rPr>
              <a:t>2</a:t>
            </a:r>
            <a:r>
              <a:rPr lang="de-AT" sz="4800" b="1" baseline="30000" dirty="0">
                <a:latin typeface="Aptos" panose="020B0004020202020204" pitchFamily="34" charset="0"/>
              </a:rPr>
              <a:t>nd</a:t>
            </a:r>
            <a:r>
              <a:rPr lang="de-AT" sz="4800" b="1" dirty="0">
                <a:latin typeface="Aptos" panose="020B0004020202020204" pitchFamily="34" charset="0"/>
              </a:rPr>
              <a:t> EALTA Winter School</a:t>
            </a:r>
          </a:p>
          <a:p>
            <a:pPr marL="0" indent="0" algn="ctr">
              <a:buNone/>
            </a:pPr>
            <a:endParaRPr lang="de-AT" b="1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Aptos" panose="020B0004020202020204" pitchFamily="34" charset="0"/>
              </a:rPr>
              <a:t>Tasks in language assessment</a:t>
            </a:r>
          </a:p>
          <a:p>
            <a:pPr marL="0" indent="0" algn="ctr">
              <a:buNone/>
            </a:pPr>
            <a:endParaRPr lang="de-AT" b="1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de-AT" b="1" dirty="0" err="1">
                <a:latin typeface="Aptos" panose="020B0004020202020204" pitchFamily="34" charset="0"/>
              </a:rPr>
              <a:t>December</a:t>
            </a:r>
            <a:r>
              <a:rPr lang="de-AT" b="1" dirty="0">
                <a:latin typeface="Aptos" panose="020B0004020202020204" pitchFamily="34" charset="0"/>
              </a:rPr>
              <a:t> 9-13, 2024</a:t>
            </a:r>
          </a:p>
          <a:p>
            <a:pPr marL="0" indent="0" algn="ctr">
              <a:buNone/>
            </a:pPr>
            <a:r>
              <a:rPr lang="de-AT" b="1" dirty="0">
                <a:latin typeface="Aptos" panose="020B0004020202020204" pitchFamily="34" charset="0"/>
              </a:rPr>
              <a:t>Innsbruck, Austria </a:t>
            </a:r>
            <a:endParaRPr lang="en-US" b="1" dirty="0">
              <a:latin typeface="Aptos" panose="020B0004020202020204" pitchFamily="34" charset="0"/>
            </a:endParaRPr>
          </a:p>
          <a:p>
            <a:endParaRPr lang="de-AT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br>
              <a:rPr lang="de-AT" i="1" dirty="0">
                <a:latin typeface="Aptos" panose="020B0004020202020204" pitchFamily="34" charset="0"/>
              </a:rPr>
            </a:br>
            <a:endParaRPr lang="en-US" i="1" dirty="0">
              <a:latin typeface="Aptos" panose="020B0004020202020204" pitchFamily="34" charset="0"/>
            </a:endParaRPr>
          </a:p>
        </p:txBody>
      </p:sp>
      <p:pic>
        <p:nvPicPr>
          <p:cNvPr id="7" name="Grafik 6" descr="Ein Bild, das Muster, Grafiken, Pixel, Design enthält.&#10;&#10;Automatisch generierte Beschreibung">
            <a:extLst>
              <a:ext uri="{FF2B5EF4-FFF2-40B4-BE49-F238E27FC236}">
                <a16:creationId xmlns:a16="http://schemas.microsoft.com/office/drawing/2014/main" id="{00CD87E3-E8EA-9FB6-D85F-AEE3F1794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89" y="4708071"/>
            <a:ext cx="2149929" cy="214992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2BF03A6-3E68-F227-B821-E13785A9237C}"/>
              </a:ext>
            </a:extLst>
          </p:cNvPr>
          <p:cNvSpPr/>
          <p:nvPr/>
        </p:nvSpPr>
        <p:spPr>
          <a:xfrm>
            <a:off x="9793101" y="4205483"/>
            <a:ext cx="1996704" cy="67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b="1" i="1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Places limited, Register </a:t>
            </a:r>
            <a:r>
              <a:rPr lang="de-AT" sz="2000" b="1" i="1" dirty="0" err="1">
                <a:solidFill>
                  <a:sysClr val="windowText" lastClr="000000"/>
                </a:solidFill>
                <a:latin typeface="Aptos" panose="020B0004020202020204" pitchFamily="34" charset="0"/>
              </a:rPr>
              <a:t>now</a:t>
            </a:r>
            <a:r>
              <a:rPr lang="de-AT" sz="2000" b="1" i="1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!</a:t>
            </a:r>
            <a:endParaRPr lang="de-AT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11" name="Grafik 10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FA37C59B-02D1-C9EF-E9F0-9D73A63F08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31040"/>
          <a:stretch/>
        </p:blipFill>
        <p:spPr>
          <a:xfrm>
            <a:off x="0" y="53092"/>
            <a:ext cx="3768508" cy="1054585"/>
          </a:xfrm>
          <a:prstGeom prst="rect">
            <a:avLst/>
          </a:prstGeom>
        </p:spPr>
      </p:pic>
      <p:pic>
        <p:nvPicPr>
          <p:cNvPr id="12" name="Grafik 1" descr="European Association for Language Testing and Assessment">
            <a:extLst>
              <a:ext uri="{FF2B5EF4-FFF2-40B4-BE49-F238E27FC236}">
                <a16:creationId xmlns:a16="http://schemas.microsoft.com/office/drawing/2014/main" id="{110E5947-DACF-DE87-6AF1-7D71995610B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96" y="29897"/>
            <a:ext cx="4683355" cy="1054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51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5629C-0D10-D98D-033B-7B7E1CE7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alibri"/>
              </a:rPr>
              <a:t>Summary of future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15602-004A-1657-0E10-809B08A06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2251"/>
            <a:ext cx="10648950" cy="53990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00050" indent="-400050">
              <a:lnSpc>
                <a:spcPct val="150000"/>
              </a:lnSpc>
            </a:pPr>
            <a:r>
              <a:rPr lang="de-DE" sz="2400" dirty="0">
                <a:latin typeface="Arial"/>
                <a:cs typeface="Arial"/>
              </a:rPr>
              <a:t>SIG </a:t>
            </a:r>
            <a:r>
              <a:rPr lang="de-DE" sz="2400" err="1">
                <a:latin typeface="Arial"/>
                <a:cs typeface="Arial"/>
              </a:rPr>
              <a:t>members</a:t>
            </a:r>
            <a:r>
              <a:rPr lang="de-DE" sz="2400" dirty="0">
                <a:latin typeface="Arial"/>
                <a:cs typeface="Arial"/>
              </a:rPr>
              <a:t>’ </a:t>
            </a:r>
            <a:r>
              <a:rPr lang="de-DE" sz="2400" err="1">
                <a:latin typeface="Arial"/>
                <a:cs typeface="Arial"/>
              </a:rPr>
              <a:t>preferences</a:t>
            </a:r>
            <a:r>
              <a:rPr lang="de-DE" sz="2400" dirty="0">
                <a:latin typeface="Arial"/>
                <a:cs typeface="Arial"/>
              </a:rPr>
              <a:t> </a:t>
            </a:r>
            <a:r>
              <a:rPr lang="de-DE" sz="2400" err="1">
                <a:latin typeface="Arial"/>
                <a:cs typeface="Arial"/>
              </a:rPr>
              <a:t>for</a:t>
            </a:r>
            <a:r>
              <a:rPr lang="de-DE" sz="2400" dirty="0">
                <a:latin typeface="Arial"/>
                <a:cs typeface="Arial"/>
              </a:rPr>
              <a:t> </a:t>
            </a:r>
            <a:r>
              <a:rPr lang="de-DE" sz="2400" err="1">
                <a:latin typeface="Arial"/>
                <a:cs typeface="Arial"/>
              </a:rPr>
              <a:t>meeting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err="1">
                <a:latin typeface="Arial"/>
                <a:cs typeface="Arial"/>
              </a:rPr>
              <a:t>times</a:t>
            </a:r>
            <a:r>
              <a:rPr lang="de-DE" sz="2400" dirty="0">
                <a:latin typeface="Arial"/>
                <a:cs typeface="Arial"/>
              </a:rPr>
              <a:t> </a:t>
            </a:r>
            <a:endParaRPr lang="de-DE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57250" lvl="1" indent="-400050">
              <a:lnSpc>
                <a:spcPct val="150000"/>
              </a:lnSpc>
            </a:pPr>
            <a:r>
              <a:rPr lang="de-DE" sz="2000" dirty="0">
                <a:latin typeface="Arial"/>
                <a:cs typeface="Arial"/>
              </a:rPr>
              <a:t>Joint face-</a:t>
            </a:r>
            <a:r>
              <a:rPr lang="de-DE" sz="2000" err="1">
                <a:latin typeface="Arial"/>
                <a:cs typeface="Arial"/>
              </a:rPr>
              <a:t>to</a:t>
            </a:r>
            <a:r>
              <a:rPr lang="de-DE" sz="2000" dirty="0">
                <a:latin typeface="Arial"/>
                <a:cs typeface="Arial"/>
              </a:rPr>
              <a:t>-face (f2f) </a:t>
            </a:r>
            <a:r>
              <a:rPr lang="de-DE" sz="2000" err="1">
                <a:latin typeface="Arial"/>
                <a:cs typeface="Arial"/>
              </a:rPr>
              <a:t>meetings</a:t>
            </a:r>
            <a:endParaRPr lang="de-DE" sz="2000">
              <a:latin typeface="Arial"/>
              <a:cs typeface="Arial"/>
            </a:endParaRPr>
          </a:p>
          <a:p>
            <a:pPr marL="857250" lvl="1" indent="-400050">
              <a:lnSpc>
                <a:spcPct val="150000"/>
              </a:lnSpc>
            </a:pPr>
            <a:r>
              <a:rPr lang="de-DE" sz="2000" dirty="0">
                <a:latin typeface="Arial"/>
                <a:cs typeface="Arial"/>
              </a:rPr>
              <a:t>Online </a:t>
            </a:r>
            <a:r>
              <a:rPr lang="de-DE" sz="2000" err="1">
                <a:latin typeface="Arial"/>
                <a:cs typeface="Arial"/>
              </a:rPr>
              <a:t>or</a:t>
            </a:r>
            <a:r>
              <a:rPr lang="de-DE" sz="2000" dirty="0">
                <a:latin typeface="Arial"/>
                <a:cs typeface="Arial"/>
              </a:rPr>
              <a:t> f2f </a:t>
            </a:r>
            <a:r>
              <a:rPr lang="de-DE" sz="2000" err="1">
                <a:latin typeface="Arial"/>
                <a:cs typeface="Arial"/>
              </a:rPr>
              <a:t>meetings</a:t>
            </a:r>
            <a:r>
              <a:rPr lang="de-DE" sz="2000" dirty="0">
                <a:latin typeface="Arial"/>
                <a:cs typeface="Arial"/>
              </a:rPr>
              <a:t> </a:t>
            </a:r>
            <a:r>
              <a:rPr lang="de-DE" sz="2000" err="1">
                <a:latin typeface="Arial"/>
                <a:cs typeface="Arial"/>
              </a:rPr>
              <a:t>between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err="1">
                <a:latin typeface="Arial"/>
                <a:cs typeface="Arial"/>
              </a:rPr>
              <a:t>conferences</a:t>
            </a:r>
            <a:endParaRPr lang="de-DE" sz="2000">
              <a:latin typeface="Arial"/>
              <a:cs typeface="Arial"/>
            </a:endParaRPr>
          </a:p>
          <a:p>
            <a:pPr marL="857250" lvl="1" indent="-400050">
              <a:lnSpc>
                <a:spcPct val="150000"/>
              </a:lnSpc>
            </a:pPr>
            <a:r>
              <a:rPr lang="de-DE" sz="2000" dirty="0">
                <a:latin typeface="Arial"/>
                <a:cs typeface="Arial"/>
              </a:rPr>
              <a:t>Webinars </a:t>
            </a:r>
            <a:r>
              <a:rPr lang="de-DE" sz="2000" dirty="0" err="1">
                <a:latin typeface="Arial"/>
                <a:cs typeface="Arial"/>
              </a:rPr>
              <a:t>for</a:t>
            </a:r>
            <a:r>
              <a:rPr lang="de-DE" sz="2000" dirty="0">
                <a:latin typeface="Arial"/>
                <a:cs typeface="Arial"/>
              </a:rPr>
              <a:t> wider outreach</a:t>
            </a:r>
          </a:p>
          <a:p>
            <a:pPr marL="857250" lvl="1" indent="-400050">
              <a:lnSpc>
                <a:spcPct val="150000"/>
              </a:lnSpc>
            </a:pPr>
            <a:r>
              <a:rPr lang="de-DE" sz="2000" dirty="0">
                <a:latin typeface="Arial"/>
                <a:cs typeface="Arial"/>
              </a:rPr>
              <a:t>F2f </a:t>
            </a:r>
            <a:r>
              <a:rPr lang="de-DE" sz="2000" dirty="0" err="1">
                <a:latin typeface="Arial"/>
                <a:cs typeface="Arial"/>
              </a:rPr>
              <a:t>meetings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to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maintain</a:t>
            </a:r>
            <a:r>
              <a:rPr lang="de-DE" sz="2000" dirty="0">
                <a:latin typeface="Arial"/>
                <a:cs typeface="Arial"/>
              </a:rPr>
              <a:t> sense </a:t>
            </a:r>
            <a:r>
              <a:rPr lang="de-DE" sz="2000" dirty="0" err="1">
                <a:latin typeface="Arial"/>
                <a:cs typeface="Arial"/>
              </a:rPr>
              <a:t>of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community</a:t>
            </a:r>
            <a:endParaRPr lang="de-DE" sz="2000" dirty="0">
              <a:latin typeface="Arial"/>
              <a:cs typeface="Arial"/>
            </a:endParaRPr>
          </a:p>
          <a:p>
            <a:pPr marL="857250" lvl="1" indent="-400050">
              <a:lnSpc>
                <a:spcPct val="150000"/>
              </a:lnSpc>
            </a:pPr>
            <a:endParaRPr lang="de-DE" sz="2000" dirty="0">
              <a:latin typeface="Arial"/>
              <a:cs typeface="Arial"/>
            </a:endParaRPr>
          </a:p>
          <a:p>
            <a:pPr marL="400050" indent="-400050">
              <a:lnSpc>
                <a:spcPct val="150000"/>
              </a:lnSpc>
            </a:pPr>
            <a:r>
              <a:rPr lang="de-DE" sz="2400" dirty="0">
                <a:latin typeface="Arial"/>
                <a:cs typeface="Arial"/>
              </a:rPr>
              <a:t>SIG </a:t>
            </a:r>
            <a:r>
              <a:rPr lang="de-DE" sz="2400" err="1">
                <a:latin typeface="Arial"/>
                <a:cs typeface="Arial"/>
              </a:rPr>
              <a:t>members</a:t>
            </a:r>
            <a:r>
              <a:rPr lang="de-DE" sz="2400" dirty="0">
                <a:latin typeface="Arial"/>
                <a:cs typeface="Arial"/>
              </a:rPr>
              <a:t>’ </a:t>
            </a:r>
            <a:r>
              <a:rPr lang="de-DE" sz="2400" err="1">
                <a:latin typeface="Arial"/>
                <a:cs typeface="Arial"/>
              </a:rPr>
              <a:t>preferences</a:t>
            </a:r>
            <a:r>
              <a:rPr lang="de-DE" sz="2400" dirty="0">
                <a:latin typeface="Arial"/>
                <a:cs typeface="Arial"/>
              </a:rPr>
              <a:t> </a:t>
            </a:r>
            <a:r>
              <a:rPr lang="de-DE" sz="2400" err="1">
                <a:latin typeface="Arial"/>
                <a:cs typeface="Arial"/>
              </a:rPr>
              <a:t>for</a:t>
            </a:r>
            <a:r>
              <a:rPr lang="de-DE" sz="2400" dirty="0">
                <a:latin typeface="Arial"/>
                <a:cs typeface="Arial"/>
              </a:rPr>
              <a:t> </a:t>
            </a:r>
            <a:r>
              <a:rPr lang="de-DE" sz="2400" err="1">
                <a:latin typeface="Arial"/>
                <a:cs typeface="Arial"/>
              </a:rPr>
              <a:t>meeting</a:t>
            </a:r>
            <a:r>
              <a:rPr lang="de-DE" sz="2400" dirty="0">
                <a:latin typeface="Arial"/>
                <a:cs typeface="Arial"/>
              </a:rPr>
              <a:t> </a:t>
            </a:r>
            <a:r>
              <a:rPr lang="de-DE" sz="2400" err="1">
                <a:latin typeface="Arial"/>
                <a:cs typeface="Arial"/>
              </a:rPr>
              <a:t>formats</a:t>
            </a:r>
            <a:r>
              <a:rPr lang="de-DE" sz="2400" dirty="0">
                <a:latin typeface="Arial"/>
                <a:cs typeface="Arial"/>
              </a:rPr>
              <a:t> </a:t>
            </a:r>
            <a:endParaRPr lang="de-DE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685800">
              <a:lnSpc>
                <a:spcPct val="150000"/>
              </a:lnSpc>
              <a:buChar char="§"/>
            </a:pPr>
            <a:r>
              <a:rPr lang="de-DE" sz="2000" dirty="0">
                <a:latin typeface="Arial"/>
                <a:ea typeface="+mn-lt"/>
                <a:cs typeface="Arial"/>
              </a:rPr>
              <a:t>A traditional </a:t>
            </a:r>
            <a:r>
              <a:rPr lang="de-DE" sz="2000" dirty="0" err="1">
                <a:latin typeface="Arial"/>
                <a:ea typeface="+mn-lt"/>
                <a:cs typeface="Arial"/>
              </a:rPr>
              <a:t>format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with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presentations</a:t>
            </a:r>
            <a:r>
              <a:rPr lang="de-DE" sz="2000" dirty="0">
                <a:latin typeface="Arial"/>
                <a:ea typeface="+mn-lt"/>
                <a:cs typeface="Arial"/>
              </a:rPr>
              <a:t> –</a:t>
            </a:r>
            <a:r>
              <a:rPr lang="de-DE" sz="2000" dirty="0" err="1">
                <a:latin typeface="Arial"/>
                <a:ea typeface="+mn-lt"/>
                <a:cs typeface="Arial"/>
              </a:rPr>
              <a:t>possibility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for</a:t>
            </a:r>
            <a:r>
              <a:rPr lang="de-DE" sz="2000" dirty="0">
                <a:latin typeface="Arial"/>
                <a:ea typeface="+mn-lt"/>
                <a:cs typeface="Arial"/>
              </a:rPr>
              <a:t> SIG </a:t>
            </a:r>
            <a:r>
              <a:rPr lang="de-DE" sz="2000" dirty="0" err="1">
                <a:latin typeface="Arial"/>
                <a:ea typeface="+mn-lt"/>
                <a:cs typeface="Arial"/>
              </a:rPr>
              <a:t>attendees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to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obtain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funding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for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conference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attendance</a:t>
            </a:r>
            <a:endParaRPr lang="de-DE" sz="2000" dirty="0" err="1">
              <a:latin typeface="Arial"/>
              <a:cs typeface="Arial"/>
            </a:endParaRPr>
          </a:p>
          <a:p>
            <a:pPr lvl="1">
              <a:lnSpc>
                <a:spcPct val="150000"/>
              </a:lnSpc>
            </a:pPr>
            <a:r>
              <a:rPr lang="de-DE" sz="2000" dirty="0" err="1">
                <a:latin typeface="Arial"/>
                <a:ea typeface="+mn-lt"/>
                <a:cs typeface="Arial"/>
              </a:rPr>
              <a:t>Discussions</a:t>
            </a:r>
            <a:r>
              <a:rPr lang="de-DE" sz="2000" dirty="0">
                <a:latin typeface="Arial"/>
                <a:ea typeface="+mn-lt"/>
                <a:cs typeface="Arial"/>
              </a:rPr>
              <a:t>, </a:t>
            </a:r>
            <a:r>
              <a:rPr lang="de-DE" sz="2000" dirty="0" err="1">
                <a:latin typeface="Arial"/>
                <a:ea typeface="+mn-lt"/>
                <a:cs typeface="Arial"/>
              </a:rPr>
              <a:t>joint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research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projects</a:t>
            </a:r>
            <a:r>
              <a:rPr lang="de-DE" sz="2000" dirty="0">
                <a:latin typeface="Arial"/>
                <a:ea typeface="+mn-lt"/>
                <a:cs typeface="Arial"/>
              </a:rPr>
              <a:t>, and </a:t>
            </a:r>
            <a:r>
              <a:rPr lang="de-DE" sz="2000" dirty="0" err="1">
                <a:latin typeface="Arial"/>
                <a:ea typeface="+mn-lt"/>
                <a:cs typeface="Arial"/>
              </a:rPr>
              <a:t>opportunities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for</a:t>
            </a:r>
            <a:r>
              <a:rPr lang="de-DE" sz="2000" dirty="0">
                <a:latin typeface="Arial"/>
                <a:ea typeface="+mn-lt"/>
                <a:cs typeface="Arial"/>
              </a:rPr>
              <a:t> </a:t>
            </a:r>
            <a:r>
              <a:rPr lang="de-DE" sz="2000" dirty="0" err="1">
                <a:latin typeface="Arial"/>
                <a:ea typeface="+mn-lt"/>
                <a:cs typeface="Arial"/>
              </a:rPr>
              <a:t>collaboration</a:t>
            </a:r>
            <a:r>
              <a:rPr lang="de-DE" sz="2000" dirty="0">
                <a:latin typeface="Arial"/>
                <a:ea typeface="+mn-lt"/>
                <a:cs typeface="Arial"/>
              </a:rPr>
              <a:t> </a:t>
            </a:r>
            <a:endParaRPr lang="de-DE" dirty="0">
              <a:latin typeface="Calibri" panose="020F0502020204030204"/>
              <a:ea typeface="+mn-lt"/>
              <a:cs typeface="Calibri" panose="020F0502020204030204"/>
            </a:endParaRPr>
          </a:p>
          <a:p>
            <a:pPr lvl="2">
              <a:lnSpc>
                <a:spcPct val="150000"/>
              </a:lnSpc>
            </a:pPr>
            <a:r>
              <a:rPr lang="de-DE" dirty="0">
                <a:latin typeface="Arial"/>
                <a:ea typeface="+mn-lt"/>
                <a:cs typeface="Arial"/>
              </a:rPr>
              <a:t>but </a:t>
            </a:r>
            <a:r>
              <a:rPr lang="de-DE" dirty="0" err="1">
                <a:latin typeface="Arial"/>
                <a:ea typeface="+mn-lt"/>
                <a:cs typeface="Arial"/>
              </a:rPr>
              <a:t>combined</a:t>
            </a:r>
            <a:r>
              <a:rPr lang="de-DE" dirty="0">
                <a:latin typeface="Arial"/>
                <a:ea typeface="+mn-lt"/>
                <a:cs typeface="Arial"/>
              </a:rPr>
              <a:t> </a:t>
            </a:r>
            <a:r>
              <a:rPr lang="de-DE" dirty="0" err="1">
                <a:latin typeface="Arial"/>
                <a:ea typeface="+mn-lt"/>
                <a:cs typeface="Arial"/>
              </a:rPr>
              <a:t>with</a:t>
            </a:r>
            <a:r>
              <a:rPr lang="de-DE" dirty="0">
                <a:latin typeface="Arial"/>
                <a:ea typeface="+mn-lt"/>
                <a:cs typeface="Arial"/>
              </a:rPr>
              <a:t> a </a:t>
            </a:r>
            <a:r>
              <a:rPr lang="de-DE" dirty="0" err="1">
                <a:latin typeface="Arial"/>
                <a:ea typeface="+mn-lt"/>
                <a:cs typeface="Arial"/>
              </a:rPr>
              <a:t>more</a:t>
            </a:r>
            <a:r>
              <a:rPr lang="de-DE" dirty="0">
                <a:latin typeface="Arial"/>
                <a:ea typeface="+mn-lt"/>
                <a:cs typeface="Arial"/>
              </a:rPr>
              <a:t> traditional </a:t>
            </a:r>
            <a:r>
              <a:rPr lang="de-DE" dirty="0" err="1">
                <a:latin typeface="Arial"/>
                <a:ea typeface="+mn-lt"/>
                <a:cs typeface="Arial"/>
              </a:rPr>
              <a:t>presentation</a:t>
            </a:r>
            <a:r>
              <a:rPr lang="de-DE" dirty="0">
                <a:latin typeface="Arial"/>
                <a:ea typeface="+mn-lt"/>
                <a:cs typeface="Arial"/>
              </a:rPr>
              <a:t> </a:t>
            </a:r>
            <a:r>
              <a:rPr lang="de-DE" dirty="0" err="1">
                <a:latin typeface="Arial"/>
                <a:ea typeface="+mn-lt"/>
                <a:cs typeface="Arial"/>
              </a:rPr>
              <a:t>format</a:t>
            </a:r>
            <a:r>
              <a:rPr lang="de-DE" dirty="0">
                <a:latin typeface="Arial"/>
                <a:ea typeface="+mn-lt"/>
                <a:cs typeface="Arial"/>
              </a:rPr>
              <a:t> </a:t>
            </a:r>
            <a:endParaRPr lang="de-DE" dirty="0">
              <a:cs typeface="Calibri"/>
            </a:endParaRPr>
          </a:p>
          <a:p>
            <a:pPr lvl="1"/>
            <a:endParaRPr lang="de-DE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de-DE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82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2E395-25A7-0E6D-24BD-2D1CF510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alibri"/>
              </a:rPr>
              <a:t>Points of action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0B0DC-CEBB-9363-7CD9-DFED5C9FA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2251"/>
            <a:ext cx="10515600" cy="510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GB" dirty="0">
                <a:ea typeface="+mn-lt"/>
                <a:cs typeface="+mn-lt"/>
              </a:rPr>
              <a:t>Creation of a document which gives structure to the following:</a:t>
            </a:r>
            <a:endParaRPr lang="en-US" dirty="0"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r>
              <a:rPr lang="en-GB" dirty="0">
                <a:ea typeface="+mn-lt"/>
                <a:cs typeface="+mn-lt"/>
              </a:rPr>
              <a:t>Strengthen communication within a SIG &amp; between Executive Committee &amp; SIGs</a:t>
            </a:r>
            <a:endParaRPr lang="en-US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GB" dirty="0">
                <a:ea typeface="+mn-lt"/>
                <a:cs typeface="+mn-lt"/>
              </a:rPr>
              <a:t>Develop procedures for EALTA SIG collaborations/meetings/webinars/schools</a:t>
            </a:r>
            <a:endParaRPr lang="en-US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GB" dirty="0">
                <a:ea typeface="+mn-lt"/>
                <a:cs typeface="+mn-lt"/>
              </a:rPr>
              <a:t>Concretize ways for SIGs to contribute to EALTA initiatives - for example, how can they contribute to guidelines, task forces, etc.</a:t>
            </a:r>
            <a:endParaRPr lang="en-US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GB" dirty="0">
                <a:ea typeface="+mn-lt"/>
                <a:cs typeface="+mn-lt"/>
              </a:rPr>
              <a:t>Include a section on the new website with information about SIG activities </a:t>
            </a:r>
            <a:endParaRPr lang="en-US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en-GB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8320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90796-7CA2-9643-F4C5-72DEBCF2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3426732"/>
            <a:ext cx="10515600" cy="1702823"/>
          </a:xfrm>
        </p:spPr>
        <p:txBody>
          <a:bodyPr>
            <a:normAutofit/>
          </a:bodyPr>
          <a:lstStyle/>
          <a:p>
            <a:pPr algn="ctr"/>
            <a:r>
              <a:rPr lang="de-DE" b="1" dirty="0">
                <a:ea typeface="+mj-lt"/>
                <a:cs typeface="+mj-lt"/>
              </a:rPr>
              <a:t>Committee </a:t>
            </a:r>
            <a:r>
              <a:rPr lang="de-DE" b="1" err="1">
                <a:ea typeface="+mj-lt"/>
                <a:cs typeface="+mj-lt"/>
              </a:rPr>
              <a:t>for</a:t>
            </a:r>
            <a:r>
              <a:rPr lang="de-DE" b="1" dirty="0">
                <a:ea typeface="+mj-lt"/>
                <a:cs typeface="+mj-lt"/>
              </a:rPr>
              <a:t> Conference </a:t>
            </a:r>
            <a:r>
              <a:rPr lang="de-DE" b="1" err="1">
                <a:ea typeface="+mj-lt"/>
                <a:cs typeface="+mj-lt"/>
              </a:rPr>
              <a:t>Organization</a:t>
            </a:r>
            <a:br>
              <a:rPr lang="de-DE" b="1" dirty="0">
                <a:ea typeface="+mj-lt"/>
                <a:cs typeface="+mj-lt"/>
              </a:rPr>
            </a:br>
            <a:r>
              <a:rPr lang="de-DE" sz="3600" dirty="0">
                <a:cs typeface="Calibri" panose="020F0502020204030204"/>
              </a:rPr>
              <a:t>Sonja Zimmermann (Chair)</a:t>
            </a:r>
            <a:endParaRPr lang="en-US" sz="3600" dirty="0" err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8243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15D37E45B00647892274B1C2D446AC" ma:contentTypeVersion="12" ma:contentTypeDescription="Create a new document." ma:contentTypeScope="" ma:versionID="49b11df75e7e161d73e57edec5b631c0">
  <xsd:schema xmlns:xsd="http://www.w3.org/2001/XMLSchema" xmlns:xs="http://www.w3.org/2001/XMLSchema" xmlns:p="http://schemas.microsoft.com/office/2006/metadata/properties" xmlns:ns2="91a7179f-5ae9-4654-9dc8-ab983e1a8081" xmlns:ns3="2ab24b90-7191-4f3c-89ac-894393531f02" targetNamespace="http://schemas.microsoft.com/office/2006/metadata/properties" ma:root="true" ma:fieldsID="3663c6af27d26f919a072d5f1b8c6a55" ns2:_="" ns3:_="">
    <xsd:import namespace="91a7179f-5ae9-4654-9dc8-ab983e1a8081"/>
    <xsd:import namespace="2ab24b90-7191-4f3c-89ac-894393531f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a7179f-5ae9-4654-9dc8-ab983e1a80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951b70a-0da2-49b6-a1ae-b15a8cead6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b24b90-7191-4f3c-89ac-894393531f0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46cf78b-c22d-41e9-a3d4-ebe39e5d8d50}" ma:internalName="TaxCatchAll" ma:showField="CatchAllData" ma:web="2ab24b90-7191-4f3c-89ac-894393531f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a7179f-5ae9-4654-9dc8-ab983e1a8081">
      <Terms xmlns="http://schemas.microsoft.com/office/infopath/2007/PartnerControls"/>
    </lcf76f155ced4ddcb4097134ff3c332f>
    <TaxCatchAll xmlns="2ab24b90-7191-4f3c-89ac-894393531f02" xsi:nil="true"/>
  </documentManagement>
</p:properties>
</file>

<file path=customXml/itemProps1.xml><?xml version="1.0" encoding="utf-8"?>
<ds:datastoreItem xmlns:ds="http://schemas.openxmlformats.org/officeDocument/2006/customXml" ds:itemID="{6EC0CDD0-6823-4772-AA44-FB59441B60E2}"/>
</file>

<file path=customXml/itemProps2.xml><?xml version="1.0" encoding="utf-8"?>
<ds:datastoreItem xmlns:ds="http://schemas.openxmlformats.org/officeDocument/2006/customXml" ds:itemID="{5F757F20-5264-4ECB-98EB-D10995621724}"/>
</file>

<file path=customXml/itemProps3.xml><?xml version="1.0" encoding="utf-8"?>
<ds:datastoreItem xmlns:ds="http://schemas.openxmlformats.org/officeDocument/2006/customXml" ds:itemID="{B0247166-2869-4CA3-B929-9AFEC0C2BB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1731</Words>
  <Application>Microsoft Office PowerPoint</Application>
  <PresentationFormat>Widescreen</PresentationFormat>
  <Paragraphs>348</Paragraphs>
  <Slides>61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21st  Annual General Meeting 2024</vt:lpstr>
      <vt:lpstr>Proposed Agenda</vt:lpstr>
      <vt:lpstr>Approval of current agenda &amp; minutes from AGM 2023</vt:lpstr>
      <vt:lpstr>2. Reports on EALTA activities since the last AGM  </vt:lpstr>
      <vt:lpstr>Activities and events</vt:lpstr>
      <vt:lpstr>Special Interest Groups (SIGs)</vt:lpstr>
      <vt:lpstr>Summary of future considerations</vt:lpstr>
      <vt:lpstr>Points of action</vt:lpstr>
      <vt:lpstr>Committee for Conference Organization Sonja Zimmermann (Chair)</vt:lpstr>
      <vt:lpstr>Committee for Conference Organization</vt:lpstr>
      <vt:lpstr>Committee for Conference Organization</vt:lpstr>
      <vt:lpstr>Membership Committee Slobodanka Dimova (Chair)</vt:lpstr>
      <vt:lpstr>Membership Committee Members</vt:lpstr>
      <vt:lpstr>EALTA Membership numbers 4 June 2024</vt:lpstr>
      <vt:lpstr>2. Finances </vt:lpstr>
      <vt:lpstr>Finances</vt:lpstr>
      <vt:lpstr>PowerPoint Presentation</vt:lpstr>
      <vt:lpstr>PowerPoint Presentation</vt:lpstr>
      <vt:lpstr>3. Election of Trustees </vt:lpstr>
      <vt:lpstr>Nominations</vt:lpstr>
      <vt:lpstr>Election of Chair of the Membership Committee</vt:lpstr>
      <vt:lpstr>Election of Member</vt:lpstr>
      <vt:lpstr>4. Revision of EALTA Guidelines for Good Practice </vt:lpstr>
      <vt:lpstr>5. Strategy regarding the future roles of the association in the professional lives of its members </vt:lpstr>
      <vt:lpstr>Future Roles Task Force</vt:lpstr>
      <vt:lpstr>Membership Survey</vt:lpstr>
      <vt:lpstr>Mission statement</vt:lpstr>
      <vt:lpstr>EALTA Information Channels</vt:lpstr>
      <vt:lpstr>EALTA Information Channels</vt:lpstr>
      <vt:lpstr>Expanding Social Media Presence</vt:lpstr>
      <vt:lpstr>Expanding Social Media Presence</vt:lpstr>
      <vt:lpstr>Activities for Students</vt:lpstr>
      <vt:lpstr>Activities for Teachers</vt:lpstr>
      <vt:lpstr>EALTA Annual Conference</vt:lpstr>
      <vt:lpstr>EALTA Annual Conference</vt:lpstr>
      <vt:lpstr>Triannual Online EALTA Conference </vt:lpstr>
      <vt:lpstr>Next steps</vt:lpstr>
      <vt:lpstr>6. Upcoming EALTA conferences </vt:lpstr>
      <vt:lpstr>Upcoming EALTA conferences</vt:lpstr>
      <vt:lpstr>7. Venue and date of the next AGM </vt:lpstr>
      <vt:lpstr> EALTA 2025</vt:lpstr>
      <vt:lpstr>Hosting Institution</vt:lpstr>
      <vt:lpstr>Venue</vt:lpstr>
      <vt:lpstr>Venue</vt:lpstr>
      <vt:lpstr>Venue</vt:lpstr>
      <vt:lpstr>Venue</vt:lpstr>
      <vt:lpstr>The City of Salzburg </vt:lpstr>
      <vt:lpstr>Transport to Salzburg (eco-friendly travel)</vt:lpstr>
      <vt:lpstr>Transport to Salzburg (not so eco-friendly) </vt:lpstr>
      <vt:lpstr>Accommodation</vt:lpstr>
      <vt:lpstr>PowerPoint Presentation</vt:lpstr>
      <vt:lpstr>7. AOB </vt:lpstr>
      <vt:lpstr>The Language Testing Research Group Innsbruck (LTRGI)</vt:lpstr>
      <vt:lpstr>  2nd EALTA Winter School</vt:lpstr>
      <vt:lpstr>Tasks in language assessment</vt:lpstr>
      <vt:lpstr>Welcome to Innsbruck!</vt:lpstr>
      <vt:lpstr>University Center Obergurgl</vt:lpstr>
      <vt:lpstr>PowerPoint Presentation</vt:lpstr>
      <vt:lpstr>PowerPoint Presentation</vt:lpstr>
      <vt:lpstr>Impressions from the first EALTA Winter School 2018</vt:lpstr>
      <vt:lpstr>Join us…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21st  Annual General Meeting 2024</dc:title>
  <dc:creator>Voula Kanistra</dc:creator>
  <cp:lastModifiedBy>Zimmermann, Sonja</cp:lastModifiedBy>
  <cp:revision>471</cp:revision>
  <dcterms:created xsi:type="dcterms:W3CDTF">2024-05-27T15:22:02Z</dcterms:created>
  <dcterms:modified xsi:type="dcterms:W3CDTF">2024-06-08T16:05:26Z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0x0101000B15D37E45B00647892274B1C2D446AC</vt:lpwstr>
  </property>
</Properties>
</file>